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0"/>
  </p:notesMasterIdLst>
  <p:sldIdLst>
    <p:sldId id="258" r:id="rId3"/>
    <p:sldId id="285" r:id="rId4"/>
    <p:sldId id="261" r:id="rId5"/>
    <p:sldId id="259" r:id="rId6"/>
    <p:sldId id="286" r:id="rId7"/>
    <p:sldId id="281" r:id="rId8"/>
    <p:sldId id="287" r:id="rId9"/>
    <p:sldId id="289" r:id="rId10"/>
    <p:sldId id="288" r:id="rId11"/>
    <p:sldId id="290" r:id="rId12"/>
    <p:sldId id="291" r:id="rId13"/>
    <p:sldId id="265" r:id="rId14"/>
    <p:sldId id="266" r:id="rId15"/>
    <p:sldId id="267" r:id="rId16"/>
    <p:sldId id="268" r:id="rId17"/>
    <p:sldId id="269" r:id="rId18"/>
    <p:sldId id="270" r:id="rId19"/>
    <p:sldId id="271" r:id="rId20"/>
    <p:sldId id="272" r:id="rId21"/>
    <p:sldId id="274" r:id="rId22"/>
    <p:sldId id="275" r:id="rId23"/>
    <p:sldId id="263" r:id="rId24"/>
    <p:sldId id="277" r:id="rId25"/>
    <p:sldId id="276" r:id="rId26"/>
    <p:sldId id="293" r:id="rId27"/>
    <p:sldId id="279" r:id="rId28"/>
    <p:sldId id="294" r:id="rId2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2" autoAdjust="0"/>
    <p:restoredTop sz="94660"/>
  </p:normalViewPr>
  <p:slideViewPr>
    <p:cSldViewPr snapToGrid="0">
      <p:cViewPr varScale="1">
        <p:scale>
          <a:sx n="116" d="100"/>
          <a:sy n="116" d="100"/>
        </p:scale>
        <p:origin x="10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6928E6-3B4A-4F2A-9F72-81768F1BFD67}" type="datetimeFigureOut">
              <a:rPr lang="fr-FR" smtClean="0"/>
              <a:t>13/02/2020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920511-4209-44F9-9FA2-82A5546D9A45}" type="slidenum">
              <a:rPr lang="fr-FR" smtClean="0"/>
              <a:t>‹N°›</a:t>
            </a:fld>
            <a:endParaRPr lang="fr-FR"/>
          </a:p>
        </p:txBody>
      </p:sp>
    </p:spTree>
    <p:extLst>
      <p:ext uri="{BB962C8B-B14F-4D97-AF65-F5344CB8AC3E}">
        <p14:creationId xmlns:p14="http://schemas.microsoft.com/office/powerpoint/2010/main" val="3556545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EFD2354-B046-42EE-B06B-B088D181B9C0}" type="slidenum">
              <a:rPr lang="fr-FR" smtClean="0"/>
              <a:t>25</a:t>
            </a:fld>
            <a:endParaRPr lang="fr-FR"/>
          </a:p>
        </p:txBody>
      </p:sp>
    </p:spTree>
    <p:extLst>
      <p:ext uri="{BB962C8B-B14F-4D97-AF65-F5344CB8AC3E}">
        <p14:creationId xmlns:p14="http://schemas.microsoft.com/office/powerpoint/2010/main" val="4001437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1E8D487C-39FE-49B3-879D-929061CF728E}" type="datetime1">
              <a:rPr lang="fr-FR" smtClean="0"/>
              <a:t>13/02/2020</a:t>
            </a:fld>
            <a:endParaRPr lang="fr-FR"/>
          </a:p>
        </p:txBody>
      </p:sp>
      <p:sp>
        <p:nvSpPr>
          <p:cNvPr id="5" name="Footer Placeholder 4"/>
          <p:cNvSpPr>
            <a:spLocks noGrp="1"/>
          </p:cNvSpPr>
          <p:nvPr>
            <p:ph type="ftr" sz="quarter" idx="11"/>
          </p:nvPr>
        </p:nvSpPr>
        <p:spPr/>
        <p:txBody>
          <a:bodyPr/>
          <a:lstStyle>
            <a:lvl1pPr>
              <a:defRPr>
                <a:solidFill>
                  <a:srgbClr val="FFFFFF"/>
                </a:solidFill>
              </a:defRPr>
            </a:lvl1pPr>
          </a:lstStyle>
          <a:p>
            <a:r>
              <a:rPr lang="fr-FR"/>
              <a:t>PROJET CGT Comment financer nos propositions ?</a:t>
            </a: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F5152DE-647B-464B-B810-9848372FEF49}" type="slidenum">
              <a:rPr lang="fr-FR" smtClean="0"/>
              <a:t>‹N°›</a:t>
            </a:fld>
            <a:endParaRPr lang="fr-FR"/>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7264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4E5D86D-757E-4089-97CE-8F2391207EE4}" type="datetime1">
              <a:rPr lang="fr-FR" smtClean="0"/>
              <a:t>13/02/2020</a:t>
            </a:fld>
            <a:endParaRPr lang="fr-FR"/>
          </a:p>
        </p:txBody>
      </p:sp>
      <p:sp>
        <p:nvSpPr>
          <p:cNvPr id="5" name="Footer Placeholder 4"/>
          <p:cNvSpPr>
            <a:spLocks noGrp="1"/>
          </p:cNvSpPr>
          <p:nvPr>
            <p:ph type="ftr" sz="quarter" idx="11"/>
          </p:nvPr>
        </p:nvSpPr>
        <p:spPr/>
        <p:txBody>
          <a:bodyPr/>
          <a:lstStyle/>
          <a:p>
            <a:r>
              <a:rPr lang="fr-FR"/>
              <a:t>PROJET CGT Comment financer nos propositions ?</a:t>
            </a:r>
          </a:p>
        </p:txBody>
      </p:sp>
      <p:sp>
        <p:nvSpPr>
          <p:cNvPr id="6" name="Slide Number Placeholder 5"/>
          <p:cNvSpPr>
            <a:spLocks noGrp="1"/>
          </p:cNvSpPr>
          <p:nvPr>
            <p:ph type="sldNum" sz="quarter" idx="12"/>
          </p:nvPr>
        </p:nvSpPr>
        <p:spPr/>
        <p:txBody>
          <a:bodyPr/>
          <a:lstStyle/>
          <a:p>
            <a:fld id="{2F5152DE-647B-464B-B810-9848372FEF49}" type="slidenum">
              <a:rPr lang="fr-FR" smtClean="0"/>
              <a:t>‹N°›</a:t>
            </a:fld>
            <a:endParaRPr lang="fr-FR"/>
          </a:p>
        </p:txBody>
      </p:sp>
    </p:spTree>
    <p:extLst>
      <p:ext uri="{BB962C8B-B14F-4D97-AF65-F5344CB8AC3E}">
        <p14:creationId xmlns:p14="http://schemas.microsoft.com/office/powerpoint/2010/main" val="240539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2859928-31EE-4E1C-A131-85F6D51E9F89}" type="datetime1">
              <a:rPr lang="fr-FR" smtClean="0"/>
              <a:t>13/02/2020</a:t>
            </a:fld>
            <a:endParaRPr lang="fr-FR"/>
          </a:p>
        </p:txBody>
      </p:sp>
      <p:sp>
        <p:nvSpPr>
          <p:cNvPr id="5" name="Footer Placeholder 4"/>
          <p:cNvSpPr>
            <a:spLocks noGrp="1"/>
          </p:cNvSpPr>
          <p:nvPr>
            <p:ph type="ftr" sz="quarter" idx="11"/>
          </p:nvPr>
        </p:nvSpPr>
        <p:spPr/>
        <p:txBody>
          <a:bodyPr/>
          <a:lstStyle/>
          <a:p>
            <a:r>
              <a:rPr lang="fr-FR"/>
              <a:t>PROJET CGT Comment financer nos propositions ?</a:t>
            </a:r>
          </a:p>
        </p:txBody>
      </p:sp>
      <p:sp>
        <p:nvSpPr>
          <p:cNvPr id="6" name="Slide Number Placeholder 5"/>
          <p:cNvSpPr>
            <a:spLocks noGrp="1"/>
          </p:cNvSpPr>
          <p:nvPr>
            <p:ph type="sldNum" sz="quarter" idx="12"/>
          </p:nvPr>
        </p:nvSpPr>
        <p:spPr/>
        <p:txBody>
          <a:bodyPr/>
          <a:lstStyle/>
          <a:p>
            <a:fld id="{2F5152DE-647B-464B-B810-9848372FEF49}" type="slidenum">
              <a:rPr lang="fr-FR" smtClean="0"/>
              <a:t>‹N°›</a:t>
            </a:fld>
            <a:endParaRPr lang="fr-FR"/>
          </a:p>
        </p:txBody>
      </p:sp>
    </p:spTree>
    <p:extLst>
      <p:ext uri="{BB962C8B-B14F-4D97-AF65-F5344CB8AC3E}">
        <p14:creationId xmlns:p14="http://schemas.microsoft.com/office/powerpoint/2010/main" val="3924689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2CAEE407-9A4A-46D5-A174-92A8E087FDFD}" type="datetime1">
              <a:rPr lang="fr-FR" smtClean="0"/>
              <a:t>13/02/2020</a:t>
            </a:fld>
            <a:endParaRPr lang="fr-FR"/>
          </a:p>
        </p:txBody>
      </p:sp>
      <p:sp>
        <p:nvSpPr>
          <p:cNvPr id="5" name="Espace réservé du pied de page 4"/>
          <p:cNvSpPr>
            <a:spLocks noGrp="1"/>
          </p:cNvSpPr>
          <p:nvPr>
            <p:ph type="ftr" sz="quarter" idx="11"/>
          </p:nvPr>
        </p:nvSpPr>
        <p:spPr/>
        <p:txBody>
          <a:bodyPr/>
          <a:lstStyle/>
          <a:p>
            <a:r>
              <a:rPr lang="fr-FR"/>
              <a:t>PROJET CGT Comment financer nos propositions ?</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1369251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7F5E814-9ED9-4D67-A063-351F6F506981}" type="datetime1">
              <a:rPr lang="fr-FR" smtClean="0"/>
              <a:t>13/02/2020</a:t>
            </a:fld>
            <a:endParaRPr lang="fr-FR"/>
          </a:p>
        </p:txBody>
      </p:sp>
      <p:sp>
        <p:nvSpPr>
          <p:cNvPr id="5" name="Espace réservé du pied de page 4"/>
          <p:cNvSpPr>
            <a:spLocks noGrp="1"/>
          </p:cNvSpPr>
          <p:nvPr>
            <p:ph type="ftr" sz="quarter" idx="11"/>
          </p:nvPr>
        </p:nvSpPr>
        <p:spPr/>
        <p:txBody>
          <a:bodyPr/>
          <a:lstStyle/>
          <a:p>
            <a:r>
              <a:rPr lang="fr-FR"/>
              <a:t>PROJET CGT Comment financer nos propositions ?</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24153084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EAACD392-E132-4461-87AF-63F235456382}" type="datetime1">
              <a:rPr lang="fr-FR" smtClean="0"/>
              <a:t>13/02/2020</a:t>
            </a:fld>
            <a:endParaRPr lang="fr-FR"/>
          </a:p>
        </p:txBody>
      </p:sp>
      <p:sp>
        <p:nvSpPr>
          <p:cNvPr id="5" name="Espace réservé du pied de page 4"/>
          <p:cNvSpPr>
            <a:spLocks noGrp="1"/>
          </p:cNvSpPr>
          <p:nvPr>
            <p:ph type="ftr" sz="quarter" idx="11"/>
          </p:nvPr>
        </p:nvSpPr>
        <p:spPr/>
        <p:txBody>
          <a:bodyPr/>
          <a:lstStyle/>
          <a:p>
            <a:r>
              <a:rPr lang="fr-FR"/>
              <a:t>PROJET CGT Comment financer nos propositions ?</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38263203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C27682A-063D-487F-A444-0B32A3E99527}" type="datetime1">
              <a:rPr lang="fr-FR" smtClean="0"/>
              <a:t>13/02/2020</a:t>
            </a:fld>
            <a:endParaRPr lang="fr-FR"/>
          </a:p>
        </p:txBody>
      </p:sp>
      <p:sp>
        <p:nvSpPr>
          <p:cNvPr id="6" name="Espace réservé du pied de page 5"/>
          <p:cNvSpPr>
            <a:spLocks noGrp="1"/>
          </p:cNvSpPr>
          <p:nvPr>
            <p:ph type="ftr" sz="quarter" idx="11"/>
          </p:nvPr>
        </p:nvSpPr>
        <p:spPr/>
        <p:txBody>
          <a:bodyPr/>
          <a:lstStyle/>
          <a:p>
            <a:r>
              <a:rPr lang="fr-FR"/>
              <a:t>PROJET CGT Comment financer nos propositions ?</a:t>
            </a:r>
          </a:p>
        </p:txBody>
      </p:sp>
      <p:sp>
        <p:nvSpPr>
          <p:cNvPr id="7" name="Espace réservé du numéro de diapositive 6"/>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30470536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E96456A-8971-4151-8C99-6C85E14DD07B}" type="datetime1">
              <a:rPr lang="fr-FR" smtClean="0"/>
              <a:t>13/02/2020</a:t>
            </a:fld>
            <a:endParaRPr lang="fr-FR"/>
          </a:p>
        </p:txBody>
      </p:sp>
      <p:sp>
        <p:nvSpPr>
          <p:cNvPr id="8" name="Espace réservé du pied de page 7"/>
          <p:cNvSpPr>
            <a:spLocks noGrp="1"/>
          </p:cNvSpPr>
          <p:nvPr>
            <p:ph type="ftr" sz="quarter" idx="11"/>
          </p:nvPr>
        </p:nvSpPr>
        <p:spPr/>
        <p:txBody>
          <a:bodyPr/>
          <a:lstStyle/>
          <a:p>
            <a:r>
              <a:rPr lang="fr-FR"/>
              <a:t>PROJET CGT Comment financer nos propositions ?</a:t>
            </a:r>
          </a:p>
        </p:txBody>
      </p:sp>
      <p:sp>
        <p:nvSpPr>
          <p:cNvPr id="9" name="Espace réservé du numéro de diapositive 8"/>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40090406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1CAA3CB-F0DF-49C2-B708-D2627A97C0D0}" type="datetime1">
              <a:rPr lang="fr-FR" smtClean="0"/>
              <a:t>13/02/2020</a:t>
            </a:fld>
            <a:endParaRPr lang="fr-FR"/>
          </a:p>
        </p:txBody>
      </p:sp>
      <p:sp>
        <p:nvSpPr>
          <p:cNvPr id="4" name="Espace réservé du pied de page 3"/>
          <p:cNvSpPr>
            <a:spLocks noGrp="1"/>
          </p:cNvSpPr>
          <p:nvPr>
            <p:ph type="ftr" sz="quarter" idx="11"/>
          </p:nvPr>
        </p:nvSpPr>
        <p:spPr/>
        <p:txBody>
          <a:bodyPr/>
          <a:lstStyle/>
          <a:p>
            <a:r>
              <a:rPr lang="fr-FR"/>
              <a:t>PROJET CGT Comment financer nos propositions ?</a:t>
            </a:r>
          </a:p>
        </p:txBody>
      </p:sp>
      <p:sp>
        <p:nvSpPr>
          <p:cNvPr id="5" name="Espace réservé du numéro de diapositive 4"/>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5597583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AAA2287-D243-4784-B74B-0ACB0CDD8405}" type="datetime1">
              <a:rPr lang="fr-FR" smtClean="0"/>
              <a:t>13/02/2020</a:t>
            </a:fld>
            <a:endParaRPr lang="fr-FR"/>
          </a:p>
        </p:txBody>
      </p:sp>
      <p:sp>
        <p:nvSpPr>
          <p:cNvPr id="3" name="Espace réservé du pied de page 2"/>
          <p:cNvSpPr>
            <a:spLocks noGrp="1"/>
          </p:cNvSpPr>
          <p:nvPr>
            <p:ph type="ftr" sz="quarter" idx="11"/>
          </p:nvPr>
        </p:nvSpPr>
        <p:spPr/>
        <p:txBody>
          <a:bodyPr/>
          <a:lstStyle/>
          <a:p>
            <a:r>
              <a:rPr lang="fr-FR"/>
              <a:t>PROJET CGT Comment financer nos propositions ?</a:t>
            </a:r>
          </a:p>
        </p:txBody>
      </p:sp>
      <p:sp>
        <p:nvSpPr>
          <p:cNvPr id="4" name="Espace réservé du numéro de diapositive 3"/>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3508226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5B51902-8E66-462F-BD0E-2669514D73CC}" type="datetime1">
              <a:rPr lang="fr-FR" smtClean="0"/>
              <a:t>13/02/2020</a:t>
            </a:fld>
            <a:endParaRPr lang="fr-FR"/>
          </a:p>
        </p:txBody>
      </p:sp>
      <p:sp>
        <p:nvSpPr>
          <p:cNvPr id="6" name="Espace réservé du pied de page 5"/>
          <p:cNvSpPr>
            <a:spLocks noGrp="1"/>
          </p:cNvSpPr>
          <p:nvPr>
            <p:ph type="ftr" sz="quarter" idx="11"/>
          </p:nvPr>
        </p:nvSpPr>
        <p:spPr/>
        <p:txBody>
          <a:bodyPr/>
          <a:lstStyle/>
          <a:p>
            <a:r>
              <a:rPr lang="fr-FR"/>
              <a:t>PROJET CGT Comment financer nos propositions ?</a:t>
            </a:r>
          </a:p>
        </p:txBody>
      </p:sp>
      <p:sp>
        <p:nvSpPr>
          <p:cNvPr id="7" name="Espace réservé du numéro de diapositive 6"/>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4203064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49763AA-AB43-4B51-B4AF-5F7A47D32752}" type="datetime1">
              <a:rPr lang="fr-FR" smtClean="0"/>
              <a:t>13/02/2020</a:t>
            </a:fld>
            <a:endParaRPr lang="fr-FR"/>
          </a:p>
        </p:txBody>
      </p:sp>
      <p:sp>
        <p:nvSpPr>
          <p:cNvPr id="5" name="Footer Placeholder 4"/>
          <p:cNvSpPr>
            <a:spLocks noGrp="1"/>
          </p:cNvSpPr>
          <p:nvPr>
            <p:ph type="ftr" sz="quarter" idx="11"/>
          </p:nvPr>
        </p:nvSpPr>
        <p:spPr/>
        <p:txBody>
          <a:bodyPr/>
          <a:lstStyle/>
          <a:p>
            <a:r>
              <a:rPr lang="fr-FR"/>
              <a:t>PROJET CGT Comment financer nos propositions ?</a:t>
            </a:r>
          </a:p>
        </p:txBody>
      </p:sp>
      <p:sp>
        <p:nvSpPr>
          <p:cNvPr id="6" name="Slide Number Placeholder 5"/>
          <p:cNvSpPr>
            <a:spLocks noGrp="1"/>
          </p:cNvSpPr>
          <p:nvPr>
            <p:ph type="sldNum" sz="quarter" idx="12"/>
          </p:nvPr>
        </p:nvSpPr>
        <p:spPr/>
        <p:txBody>
          <a:bodyPr/>
          <a:lstStyle/>
          <a:p>
            <a:fld id="{2F5152DE-647B-464B-B810-9848372FEF49}" type="slidenum">
              <a:rPr lang="fr-FR" smtClean="0"/>
              <a:t>‹N°›</a:t>
            </a:fld>
            <a:endParaRPr lang="fr-FR"/>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2104" y="5899894"/>
            <a:ext cx="509588" cy="647868"/>
          </a:xfrm>
          <a:prstGeom prst="rect">
            <a:avLst/>
          </a:prstGeom>
        </p:spPr>
      </p:pic>
    </p:spTree>
    <p:extLst>
      <p:ext uri="{BB962C8B-B14F-4D97-AF65-F5344CB8AC3E}">
        <p14:creationId xmlns:p14="http://schemas.microsoft.com/office/powerpoint/2010/main" val="15852854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11C7D3A-E2DC-465C-96F2-D9B1508209E2}" type="datetime1">
              <a:rPr lang="fr-FR" smtClean="0"/>
              <a:t>13/02/2020</a:t>
            </a:fld>
            <a:endParaRPr lang="fr-FR"/>
          </a:p>
        </p:txBody>
      </p:sp>
      <p:sp>
        <p:nvSpPr>
          <p:cNvPr id="6" name="Espace réservé du pied de page 5"/>
          <p:cNvSpPr>
            <a:spLocks noGrp="1"/>
          </p:cNvSpPr>
          <p:nvPr>
            <p:ph type="ftr" sz="quarter" idx="11"/>
          </p:nvPr>
        </p:nvSpPr>
        <p:spPr/>
        <p:txBody>
          <a:bodyPr/>
          <a:lstStyle/>
          <a:p>
            <a:r>
              <a:rPr lang="fr-FR"/>
              <a:t>PROJET CGT Comment financer nos propositions ?</a:t>
            </a:r>
          </a:p>
        </p:txBody>
      </p:sp>
      <p:sp>
        <p:nvSpPr>
          <p:cNvPr id="7" name="Espace réservé du numéro de diapositive 6"/>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35599449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C441E07-BBB3-4F59-B529-AE7EAA18B172}" type="datetime1">
              <a:rPr lang="fr-FR" smtClean="0"/>
              <a:t>13/02/2020</a:t>
            </a:fld>
            <a:endParaRPr lang="fr-FR"/>
          </a:p>
        </p:txBody>
      </p:sp>
      <p:sp>
        <p:nvSpPr>
          <p:cNvPr id="5" name="Espace réservé du pied de page 4"/>
          <p:cNvSpPr>
            <a:spLocks noGrp="1"/>
          </p:cNvSpPr>
          <p:nvPr>
            <p:ph type="ftr" sz="quarter" idx="11"/>
          </p:nvPr>
        </p:nvSpPr>
        <p:spPr/>
        <p:txBody>
          <a:bodyPr/>
          <a:lstStyle/>
          <a:p>
            <a:r>
              <a:rPr lang="fr-FR"/>
              <a:t>PROJET CGT Comment financer nos propositions ?</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2885557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FA0124-DC24-4748-946F-AD17976778A9}" type="datetime1">
              <a:rPr lang="fr-FR" smtClean="0"/>
              <a:t>13/02/2020</a:t>
            </a:fld>
            <a:endParaRPr lang="fr-FR"/>
          </a:p>
        </p:txBody>
      </p:sp>
      <p:sp>
        <p:nvSpPr>
          <p:cNvPr id="5" name="Espace réservé du pied de page 4"/>
          <p:cNvSpPr>
            <a:spLocks noGrp="1"/>
          </p:cNvSpPr>
          <p:nvPr>
            <p:ph type="ftr" sz="quarter" idx="11"/>
          </p:nvPr>
        </p:nvSpPr>
        <p:spPr/>
        <p:txBody>
          <a:bodyPr/>
          <a:lstStyle/>
          <a:p>
            <a:r>
              <a:rPr lang="fr-FR"/>
              <a:t>PROJET CGT Comment financer nos propositions ?</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782874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fr-FR"/>
              <a:t>Modifiez le style du titre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F3FEE769-8DA5-42F7-9C69-84947DC7D10A}" type="datetime1">
              <a:rPr lang="fr-FR" smtClean="0"/>
              <a:t>13/02/2020</a:t>
            </a:fld>
            <a:endParaRPr lang="fr-FR"/>
          </a:p>
        </p:txBody>
      </p:sp>
      <p:sp>
        <p:nvSpPr>
          <p:cNvPr id="5" name="Footer Placeholder 4"/>
          <p:cNvSpPr>
            <a:spLocks noGrp="1"/>
          </p:cNvSpPr>
          <p:nvPr>
            <p:ph type="ftr" sz="quarter" idx="11"/>
          </p:nvPr>
        </p:nvSpPr>
        <p:spPr/>
        <p:txBody>
          <a:bodyPr/>
          <a:lstStyle/>
          <a:p>
            <a:r>
              <a:rPr lang="fr-FR"/>
              <a:t>PROJET CGT Comment financer nos propositions ?</a:t>
            </a:r>
          </a:p>
        </p:txBody>
      </p:sp>
      <p:sp>
        <p:nvSpPr>
          <p:cNvPr id="6" name="Slide Number Placeholder 5"/>
          <p:cNvSpPr>
            <a:spLocks noGrp="1"/>
          </p:cNvSpPr>
          <p:nvPr>
            <p:ph type="sldNum" sz="quarter" idx="12"/>
          </p:nvPr>
        </p:nvSpPr>
        <p:spPr/>
        <p:txBody>
          <a:bodyPr/>
          <a:lstStyle/>
          <a:p>
            <a:fld id="{2F5152DE-647B-464B-B810-9848372FEF49}" type="slidenum">
              <a:rPr lang="fr-FR" smtClean="0"/>
              <a:t>‹N°›</a:t>
            </a:fld>
            <a:endParaRPr lang="fr-FR"/>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682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691E3B2-1A82-4374-BB33-DAB38D8A13BB}" type="datetime1">
              <a:rPr lang="fr-FR" smtClean="0"/>
              <a:t>13/02/2020</a:t>
            </a:fld>
            <a:endParaRPr lang="fr-FR"/>
          </a:p>
        </p:txBody>
      </p:sp>
      <p:sp>
        <p:nvSpPr>
          <p:cNvPr id="6" name="Footer Placeholder 5"/>
          <p:cNvSpPr>
            <a:spLocks noGrp="1"/>
          </p:cNvSpPr>
          <p:nvPr>
            <p:ph type="ftr" sz="quarter" idx="11"/>
          </p:nvPr>
        </p:nvSpPr>
        <p:spPr/>
        <p:txBody>
          <a:bodyPr/>
          <a:lstStyle/>
          <a:p>
            <a:r>
              <a:rPr lang="fr-FR"/>
              <a:t>PROJET CGT Comment financer nos propositions ?</a:t>
            </a:r>
          </a:p>
        </p:txBody>
      </p:sp>
      <p:sp>
        <p:nvSpPr>
          <p:cNvPr id="7" name="Slide Number Placeholder 6"/>
          <p:cNvSpPr>
            <a:spLocks noGrp="1"/>
          </p:cNvSpPr>
          <p:nvPr>
            <p:ph type="sldNum" sz="quarter" idx="12"/>
          </p:nvPr>
        </p:nvSpPr>
        <p:spPr/>
        <p:txBody>
          <a:bodyPr/>
          <a:lstStyle/>
          <a:p>
            <a:fld id="{2F5152DE-647B-464B-B810-9848372FEF49}" type="slidenum">
              <a:rPr lang="fr-FR" smtClean="0"/>
              <a:t>‹N°›</a:t>
            </a:fld>
            <a:endParaRPr lang="fr-FR"/>
          </a:p>
        </p:txBody>
      </p:sp>
    </p:spTree>
    <p:extLst>
      <p:ext uri="{BB962C8B-B14F-4D97-AF65-F5344CB8AC3E}">
        <p14:creationId xmlns:p14="http://schemas.microsoft.com/office/powerpoint/2010/main" val="3177765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9D416CF-3CFD-411D-A05A-AE0ED36B8FF0}" type="datetime1">
              <a:rPr lang="fr-FR" smtClean="0"/>
              <a:t>13/02/2020</a:t>
            </a:fld>
            <a:endParaRPr lang="fr-FR"/>
          </a:p>
        </p:txBody>
      </p:sp>
      <p:sp>
        <p:nvSpPr>
          <p:cNvPr id="8" name="Footer Placeholder 7"/>
          <p:cNvSpPr>
            <a:spLocks noGrp="1"/>
          </p:cNvSpPr>
          <p:nvPr>
            <p:ph type="ftr" sz="quarter" idx="11"/>
          </p:nvPr>
        </p:nvSpPr>
        <p:spPr/>
        <p:txBody>
          <a:bodyPr/>
          <a:lstStyle/>
          <a:p>
            <a:r>
              <a:rPr lang="fr-FR"/>
              <a:t>PROJET CGT Comment financer nos propositions ?</a:t>
            </a:r>
          </a:p>
        </p:txBody>
      </p:sp>
      <p:sp>
        <p:nvSpPr>
          <p:cNvPr id="9" name="Slide Number Placeholder 8"/>
          <p:cNvSpPr>
            <a:spLocks noGrp="1"/>
          </p:cNvSpPr>
          <p:nvPr>
            <p:ph type="sldNum" sz="quarter" idx="12"/>
          </p:nvPr>
        </p:nvSpPr>
        <p:spPr/>
        <p:txBody>
          <a:bodyPr/>
          <a:lstStyle/>
          <a:p>
            <a:fld id="{2F5152DE-647B-464B-B810-9848372FEF49}" type="slidenum">
              <a:rPr lang="fr-FR" smtClean="0"/>
              <a:t>‹N°›</a:t>
            </a:fld>
            <a:endParaRPr lang="fr-FR"/>
          </a:p>
        </p:txBody>
      </p:sp>
    </p:spTree>
    <p:extLst>
      <p:ext uri="{BB962C8B-B14F-4D97-AF65-F5344CB8AC3E}">
        <p14:creationId xmlns:p14="http://schemas.microsoft.com/office/powerpoint/2010/main" val="1377345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E5943FF-6CBC-4F86-86C2-FA333AD0E0B5}" type="datetime1">
              <a:rPr lang="fr-FR" smtClean="0"/>
              <a:t>13/02/2020</a:t>
            </a:fld>
            <a:endParaRPr lang="fr-FR"/>
          </a:p>
        </p:txBody>
      </p:sp>
      <p:sp>
        <p:nvSpPr>
          <p:cNvPr id="4" name="Footer Placeholder 3"/>
          <p:cNvSpPr>
            <a:spLocks noGrp="1"/>
          </p:cNvSpPr>
          <p:nvPr>
            <p:ph type="ftr" sz="quarter" idx="11"/>
          </p:nvPr>
        </p:nvSpPr>
        <p:spPr/>
        <p:txBody>
          <a:bodyPr/>
          <a:lstStyle/>
          <a:p>
            <a:r>
              <a:rPr lang="fr-FR"/>
              <a:t>PROJET CGT Comment financer nos propositions ?</a:t>
            </a:r>
          </a:p>
        </p:txBody>
      </p:sp>
      <p:sp>
        <p:nvSpPr>
          <p:cNvPr id="5" name="Slide Number Placeholder 4"/>
          <p:cNvSpPr>
            <a:spLocks noGrp="1"/>
          </p:cNvSpPr>
          <p:nvPr>
            <p:ph type="sldNum" sz="quarter" idx="12"/>
          </p:nvPr>
        </p:nvSpPr>
        <p:spPr/>
        <p:txBody>
          <a:bodyPr/>
          <a:lstStyle/>
          <a:p>
            <a:fld id="{2F5152DE-647B-464B-B810-9848372FEF49}" type="slidenum">
              <a:rPr lang="fr-FR" smtClean="0"/>
              <a:t>‹N°›</a:t>
            </a:fld>
            <a:endParaRPr lang="fr-FR"/>
          </a:p>
        </p:txBody>
      </p:sp>
    </p:spTree>
    <p:extLst>
      <p:ext uri="{BB962C8B-B14F-4D97-AF65-F5344CB8AC3E}">
        <p14:creationId xmlns:p14="http://schemas.microsoft.com/office/powerpoint/2010/main" val="1317021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EDBDAC-9ED8-485D-95D4-B9DF9069DDBB}" type="datetime1">
              <a:rPr lang="fr-FR" smtClean="0"/>
              <a:t>13/02/2020</a:t>
            </a:fld>
            <a:endParaRPr lang="fr-FR"/>
          </a:p>
        </p:txBody>
      </p:sp>
      <p:sp>
        <p:nvSpPr>
          <p:cNvPr id="3" name="Footer Placeholder 2"/>
          <p:cNvSpPr>
            <a:spLocks noGrp="1"/>
          </p:cNvSpPr>
          <p:nvPr>
            <p:ph type="ftr" sz="quarter" idx="11"/>
          </p:nvPr>
        </p:nvSpPr>
        <p:spPr/>
        <p:txBody>
          <a:bodyPr/>
          <a:lstStyle/>
          <a:p>
            <a:r>
              <a:rPr lang="fr-FR"/>
              <a:t>PROJET CGT Comment financer nos propositions ?</a:t>
            </a:r>
          </a:p>
        </p:txBody>
      </p:sp>
      <p:sp>
        <p:nvSpPr>
          <p:cNvPr id="4" name="Slide Number Placeholder 3"/>
          <p:cNvSpPr>
            <a:spLocks noGrp="1"/>
          </p:cNvSpPr>
          <p:nvPr>
            <p:ph type="sldNum" sz="quarter" idx="12"/>
          </p:nvPr>
        </p:nvSpPr>
        <p:spPr/>
        <p:txBody>
          <a:bodyPr/>
          <a:lstStyle/>
          <a:p>
            <a:fld id="{2F5152DE-647B-464B-B810-9848372FEF49}" type="slidenum">
              <a:rPr lang="fr-FR" smtClean="0"/>
              <a:t>‹N°›</a:t>
            </a:fld>
            <a:endParaRPr lang="fr-FR"/>
          </a:p>
        </p:txBody>
      </p:sp>
    </p:spTree>
    <p:extLst>
      <p:ext uri="{BB962C8B-B14F-4D97-AF65-F5344CB8AC3E}">
        <p14:creationId xmlns:p14="http://schemas.microsoft.com/office/powerpoint/2010/main" val="3242779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08660D08-840E-48F7-B62E-313CDF5F091D}" type="datetime1">
              <a:rPr lang="fr-FR" smtClean="0"/>
              <a:t>13/02/2020</a:t>
            </a:fld>
            <a:endParaRPr lang="fr-FR"/>
          </a:p>
        </p:txBody>
      </p:sp>
      <p:sp>
        <p:nvSpPr>
          <p:cNvPr id="6" name="Footer Placeholder 5"/>
          <p:cNvSpPr>
            <a:spLocks noGrp="1"/>
          </p:cNvSpPr>
          <p:nvPr>
            <p:ph type="ftr" sz="quarter" idx="11"/>
          </p:nvPr>
        </p:nvSpPr>
        <p:spPr/>
        <p:txBody>
          <a:bodyPr/>
          <a:lstStyle/>
          <a:p>
            <a:r>
              <a:rPr lang="fr-FR"/>
              <a:t>PROJET CGT Comment financer nos propositions ?</a:t>
            </a:r>
          </a:p>
        </p:txBody>
      </p:sp>
      <p:sp>
        <p:nvSpPr>
          <p:cNvPr id="7" name="Slide Number Placeholder 6"/>
          <p:cNvSpPr>
            <a:spLocks noGrp="1"/>
          </p:cNvSpPr>
          <p:nvPr>
            <p:ph type="sldNum" sz="quarter" idx="12"/>
          </p:nvPr>
        </p:nvSpPr>
        <p:spPr/>
        <p:txBody>
          <a:bodyPr/>
          <a:lstStyle/>
          <a:p>
            <a:fld id="{2F5152DE-647B-464B-B810-9848372FEF49}" type="slidenum">
              <a:rPr lang="fr-FR" smtClean="0"/>
              <a:t>‹N°›</a:t>
            </a:fld>
            <a:endParaRPr lang="fr-FR"/>
          </a:p>
        </p:txBody>
      </p:sp>
    </p:spTree>
    <p:extLst>
      <p:ext uri="{BB962C8B-B14F-4D97-AF65-F5344CB8AC3E}">
        <p14:creationId xmlns:p14="http://schemas.microsoft.com/office/powerpoint/2010/main" val="273224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043DAD93-B95C-4F92-B797-EE4FAF6853EC}" type="datetime1">
              <a:rPr lang="fr-FR" smtClean="0"/>
              <a:t>13/02/2020</a:t>
            </a:fld>
            <a:endParaRPr lang="fr-FR"/>
          </a:p>
        </p:txBody>
      </p:sp>
      <p:sp>
        <p:nvSpPr>
          <p:cNvPr id="6" name="Footer Placeholder 5"/>
          <p:cNvSpPr>
            <a:spLocks noGrp="1"/>
          </p:cNvSpPr>
          <p:nvPr>
            <p:ph type="ftr" sz="quarter" idx="11"/>
          </p:nvPr>
        </p:nvSpPr>
        <p:spPr/>
        <p:txBody>
          <a:bodyPr/>
          <a:lstStyle/>
          <a:p>
            <a:r>
              <a:rPr lang="fr-FR"/>
              <a:t>PROJET CGT Comment financer nos propositions ?</a:t>
            </a:r>
          </a:p>
        </p:txBody>
      </p:sp>
      <p:sp>
        <p:nvSpPr>
          <p:cNvPr id="7" name="Slide Number Placeholder 6"/>
          <p:cNvSpPr>
            <a:spLocks noGrp="1"/>
          </p:cNvSpPr>
          <p:nvPr>
            <p:ph type="sldNum" sz="quarter" idx="12"/>
          </p:nvPr>
        </p:nvSpPr>
        <p:spPr/>
        <p:txBody>
          <a:bodyPr/>
          <a:lstStyle/>
          <a:p>
            <a:fld id="{2F5152DE-647B-464B-B810-9848372FEF49}" type="slidenum">
              <a:rPr lang="fr-FR" smtClean="0"/>
              <a:t>‹N°›</a:t>
            </a:fld>
            <a:endParaRPr lang="fr-FR"/>
          </a:p>
        </p:txBody>
      </p:sp>
    </p:spTree>
    <p:extLst>
      <p:ext uri="{BB962C8B-B14F-4D97-AF65-F5344CB8AC3E}">
        <p14:creationId xmlns:p14="http://schemas.microsoft.com/office/powerpoint/2010/main" val="3629430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B12F4834-F2A9-4F38-B5A5-846D88B120F8}" type="datetime1">
              <a:rPr lang="fr-FR" smtClean="0"/>
              <a:t>13/02/2020</a:t>
            </a:fld>
            <a:endParaRPr lang="fr-FR"/>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r>
              <a:rPr lang="fr-FR"/>
              <a:t>PROJET CGT Comment financer nos propositions ?</a:t>
            </a: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2F5152DE-647B-464B-B810-9848372FEF49}" type="slidenum">
              <a:rPr lang="fr-FR" smtClean="0"/>
              <a:t>‹N°›</a:t>
            </a:fld>
            <a:endParaRPr lang="fr-FR"/>
          </a:p>
        </p:txBody>
      </p:sp>
    </p:spTree>
    <p:extLst>
      <p:ext uri="{BB962C8B-B14F-4D97-AF65-F5344CB8AC3E}">
        <p14:creationId xmlns:p14="http://schemas.microsoft.com/office/powerpoint/2010/main" val="2150389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CC52D4-71C8-4FCD-ADFC-258A7674CFD1}" type="datetime1">
              <a:rPr lang="fr-FR" smtClean="0"/>
              <a:t>13/02/2020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PROJET CGT Comment financer nos propositions ?</a:t>
            </a: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476EA0-88FF-4D87-AA1E-F58048DD7C9E}" type="slidenum">
              <a:rPr lang="fr-FR" smtClean="0"/>
              <a:t>‹N°›</a:t>
            </a:fld>
            <a:endParaRPr lang="fr-FR"/>
          </a:p>
        </p:txBody>
      </p:sp>
    </p:spTree>
    <p:extLst>
      <p:ext uri="{BB962C8B-B14F-4D97-AF65-F5344CB8AC3E}">
        <p14:creationId xmlns:p14="http://schemas.microsoft.com/office/powerpoint/2010/main" val="29997757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1318" y="514351"/>
            <a:ext cx="10901082" cy="3071812"/>
          </a:xfrm>
        </p:spPr>
        <p:txBody>
          <a:bodyPr>
            <a:normAutofit/>
          </a:bodyPr>
          <a:lstStyle/>
          <a:p>
            <a:r>
              <a:rPr lang="fr-FR" sz="5400" dirty="0"/>
              <a:t>Retraite</a:t>
            </a:r>
            <a:br>
              <a:rPr lang="fr-FR" sz="5400" dirty="0"/>
            </a:br>
            <a:r>
              <a:rPr lang="fr-FR" sz="5400" dirty="0"/>
              <a:t> </a:t>
            </a:r>
            <a:r>
              <a:rPr lang="fr-FR" sz="5400" i="1" dirty="0"/>
              <a:t>Comment financer l’amélioration de notre système de retraite actuel ?</a:t>
            </a:r>
            <a:endParaRPr lang="fr-FR" sz="5400"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4121" y="3997047"/>
            <a:ext cx="1895475" cy="2409825"/>
          </a:xfrm>
          <a:prstGeom prst="rect">
            <a:avLst/>
          </a:prstGeom>
        </p:spPr>
      </p:pic>
      <p:sp>
        <p:nvSpPr>
          <p:cNvPr id="3" name="Espace réservé du pied de page 2">
            <a:extLst>
              <a:ext uri="{FF2B5EF4-FFF2-40B4-BE49-F238E27FC236}">
                <a16:creationId xmlns:a16="http://schemas.microsoft.com/office/drawing/2014/main" xmlns="" id="{D21E3013-96D9-4AB3-9AC5-BBDBE6892B1C}"/>
              </a:ext>
            </a:extLst>
          </p:cNvPr>
          <p:cNvSpPr>
            <a:spLocks noGrp="1"/>
          </p:cNvSpPr>
          <p:nvPr>
            <p:ph type="ftr" sz="quarter" idx="11"/>
          </p:nvPr>
        </p:nvSpPr>
        <p:spPr>
          <a:xfrm>
            <a:off x="3923981" y="6343649"/>
            <a:ext cx="4717774" cy="365125"/>
          </a:xfrm>
        </p:spPr>
        <p:txBody>
          <a:bodyPr/>
          <a:lstStyle/>
          <a:p>
            <a:r>
              <a:rPr lang="fr-FR" dirty="0"/>
              <a:t>PROJET CGT Comment financer nos propositions ?</a:t>
            </a:r>
          </a:p>
        </p:txBody>
      </p:sp>
      <p:sp>
        <p:nvSpPr>
          <p:cNvPr id="5" name="Espace réservé du numéro de diapositive 4">
            <a:extLst>
              <a:ext uri="{FF2B5EF4-FFF2-40B4-BE49-F238E27FC236}">
                <a16:creationId xmlns:a16="http://schemas.microsoft.com/office/drawing/2014/main" xmlns="" id="{386617CA-4110-47B8-869E-43EB62028821}"/>
              </a:ext>
            </a:extLst>
          </p:cNvPr>
          <p:cNvSpPr>
            <a:spLocks noGrp="1"/>
          </p:cNvSpPr>
          <p:nvPr>
            <p:ph type="sldNum" sz="quarter" idx="12"/>
          </p:nvPr>
        </p:nvSpPr>
        <p:spPr/>
        <p:txBody>
          <a:bodyPr/>
          <a:lstStyle/>
          <a:p>
            <a:fld id="{2F5152DE-647B-464B-B810-9848372FEF49}" type="slidenum">
              <a:rPr lang="fr-FR" smtClean="0"/>
              <a:t>1</a:t>
            </a:fld>
            <a:endParaRPr lang="fr-FR"/>
          </a:p>
        </p:txBody>
      </p:sp>
    </p:spTree>
    <p:extLst>
      <p:ext uri="{BB962C8B-B14F-4D97-AF65-F5344CB8AC3E}">
        <p14:creationId xmlns:p14="http://schemas.microsoft.com/office/powerpoint/2010/main" val="3967078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E5A7314-616D-4435-A966-BA4D3336D879}"/>
              </a:ext>
            </a:extLst>
          </p:cNvPr>
          <p:cNvSpPr>
            <a:spLocks noGrp="1"/>
          </p:cNvSpPr>
          <p:nvPr>
            <p:ph type="title"/>
          </p:nvPr>
        </p:nvSpPr>
        <p:spPr/>
        <p:txBody>
          <a:bodyPr/>
          <a:lstStyle/>
          <a:p>
            <a:r>
              <a:rPr lang="fr-FR" dirty="0"/>
              <a:t>L’emploi des « Séniors »</a:t>
            </a:r>
          </a:p>
        </p:txBody>
      </p:sp>
      <p:sp>
        <p:nvSpPr>
          <p:cNvPr id="3" name="Espace réservé du contenu 2">
            <a:extLst>
              <a:ext uri="{FF2B5EF4-FFF2-40B4-BE49-F238E27FC236}">
                <a16:creationId xmlns:a16="http://schemas.microsoft.com/office/drawing/2014/main" xmlns="" id="{FFECC63A-C754-4074-8595-0E696BB0EBB9}"/>
              </a:ext>
            </a:extLst>
          </p:cNvPr>
          <p:cNvSpPr>
            <a:spLocks noGrp="1"/>
          </p:cNvSpPr>
          <p:nvPr>
            <p:ph idx="1"/>
          </p:nvPr>
        </p:nvSpPr>
        <p:spPr>
          <a:xfrm>
            <a:off x="1162876" y="1770077"/>
            <a:ext cx="9872871" cy="4242033"/>
          </a:xfrm>
        </p:spPr>
        <p:txBody>
          <a:bodyPr>
            <a:normAutofit lnSpcReduction="10000"/>
          </a:bodyPr>
          <a:lstStyle/>
          <a:p>
            <a:pPr algn="just"/>
            <a:r>
              <a:rPr lang="fr-FR" dirty="0">
                <a:solidFill>
                  <a:schemeClr val="tx1"/>
                </a:solidFill>
              </a:rPr>
              <a:t>La CGT réfute la logique libérale qui qualifie les </a:t>
            </a:r>
            <a:r>
              <a:rPr lang="fr-FR" dirty="0" smtClean="0">
                <a:solidFill>
                  <a:schemeClr val="tx1"/>
                </a:solidFill>
              </a:rPr>
              <a:t>salarié.es </a:t>
            </a:r>
            <a:r>
              <a:rPr lang="fr-FR" dirty="0">
                <a:solidFill>
                  <a:schemeClr val="tx1"/>
                </a:solidFill>
              </a:rPr>
              <a:t>âgé de 45 ans et plus de Séniors</a:t>
            </a:r>
          </a:p>
          <a:p>
            <a:pPr algn="just"/>
            <a:r>
              <a:rPr lang="fr-FR" dirty="0">
                <a:solidFill>
                  <a:schemeClr val="tx1"/>
                </a:solidFill>
              </a:rPr>
              <a:t>La question de l’emploi des salarié.es expérimenté.es est un véritable enjeu de société, à l’heure où notamment la baisse du temps de </a:t>
            </a:r>
            <a:r>
              <a:rPr lang="fr-FR" dirty="0" smtClean="0">
                <a:solidFill>
                  <a:schemeClr val="tx1"/>
                </a:solidFill>
              </a:rPr>
              <a:t>travail a permis </a:t>
            </a:r>
            <a:r>
              <a:rPr lang="fr-FR" dirty="0">
                <a:solidFill>
                  <a:schemeClr val="tx1"/>
                </a:solidFill>
              </a:rPr>
              <a:t>à l’espérance de vie d’augmenter. </a:t>
            </a:r>
          </a:p>
          <a:p>
            <a:pPr algn="just"/>
            <a:r>
              <a:rPr lang="fr-FR" dirty="0">
                <a:solidFill>
                  <a:schemeClr val="tx1"/>
                </a:solidFill>
              </a:rPr>
              <a:t>Pour la CGT :</a:t>
            </a:r>
          </a:p>
          <a:p>
            <a:pPr lvl="1" algn="just"/>
            <a:r>
              <a:rPr lang="fr-FR" dirty="0">
                <a:solidFill>
                  <a:schemeClr val="tx1"/>
                </a:solidFill>
              </a:rPr>
              <a:t>avant 60 ans, les salariés doivent pouvoir bénéficier de conditions de travail et de rémunérations, de formation professionnelle tout au long de leur vie leur permettant d’être en emploi jusqu’à l’âge de liquidation de leur retraite. Cela doit notamment passer par une réduction du temps de travail tout au long de la carrière pour toutes et tous ;</a:t>
            </a:r>
          </a:p>
          <a:p>
            <a:pPr lvl="1" algn="just"/>
            <a:r>
              <a:rPr lang="fr-FR" dirty="0">
                <a:solidFill>
                  <a:schemeClr val="tx1"/>
                </a:solidFill>
              </a:rPr>
              <a:t>à partir de 60 ans, ils doivent pouvoir ouvrir des droits à une retraite en bonne santé, ou de bénéficier de mesures de </a:t>
            </a:r>
            <a:r>
              <a:rPr lang="fr-FR" dirty="0" smtClean="0">
                <a:solidFill>
                  <a:schemeClr val="tx1"/>
                </a:solidFill>
              </a:rPr>
              <a:t>départ anticipé </a:t>
            </a:r>
            <a:r>
              <a:rPr lang="fr-FR" dirty="0">
                <a:solidFill>
                  <a:schemeClr val="tx1"/>
                </a:solidFill>
              </a:rPr>
              <a:t>à la retraite à taux plein dès 55 ans, grâce à de véritables dispositifs de reconnaissance de la pénibilité par métiers.</a:t>
            </a:r>
          </a:p>
          <a:p>
            <a:pPr algn="just"/>
            <a:endParaRPr lang="fr-FR" dirty="0"/>
          </a:p>
          <a:p>
            <a:pPr algn="just"/>
            <a:endParaRPr lang="fr-FR" dirty="0"/>
          </a:p>
        </p:txBody>
      </p:sp>
      <p:sp>
        <p:nvSpPr>
          <p:cNvPr id="4" name="Espace réservé du pied de page 3">
            <a:extLst>
              <a:ext uri="{FF2B5EF4-FFF2-40B4-BE49-F238E27FC236}">
                <a16:creationId xmlns:a16="http://schemas.microsoft.com/office/drawing/2014/main" xmlns="" id="{51E75B5B-AAB4-4525-93BB-7F961898D96A}"/>
              </a:ext>
            </a:extLst>
          </p:cNvPr>
          <p:cNvSpPr>
            <a:spLocks noGrp="1"/>
          </p:cNvSpPr>
          <p:nvPr>
            <p:ph type="ftr" sz="quarter" idx="11"/>
          </p:nvPr>
        </p:nvSpPr>
        <p:spPr/>
        <p:txBody>
          <a:bodyPr/>
          <a:lstStyle/>
          <a:p>
            <a:r>
              <a:rPr lang="fr-FR"/>
              <a:t>PROJET CGT Comment financer nos propositions ?</a:t>
            </a:r>
          </a:p>
        </p:txBody>
      </p:sp>
      <p:sp>
        <p:nvSpPr>
          <p:cNvPr id="5" name="Espace réservé du numéro de diapositive 4">
            <a:extLst>
              <a:ext uri="{FF2B5EF4-FFF2-40B4-BE49-F238E27FC236}">
                <a16:creationId xmlns:a16="http://schemas.microsoft.com/office/drawing/2014/main" xmlns="" id="{587DCA2C-C91D-4C20-BE3D-464021E512AB}"/>
              </a:ext>
            </a:extLst>
          </p:cNvPr>
          <p:cNvSpPr>
            <a:spLocks noGrp="1"/>
          </p:cNvSpPr>
          <p:nvPr>
            <p:ph type="sldNum" sz="quarter" idx="12"/>
          </p:nvPr>
        </p:nvSpPr>
        <p:spPr/>
        <p:txBody>
          <a:bodyPr/>
          <a:lstStyle/>
          <a:p>
            <a:fld id="{2F5152DE-647B-464B-B810-9848372FEF49}" type="slidenum">
              <a:rPr lang="fr-FR" smtClean="0"/>
              <a:t>10</a:t>
            </a:fld>
            <a:endParaRPr lang="fr-FR"/>
          </a:p>
        </p:txBody>
      </p:sp>
    </p:spTree>
    <p:extLst>
      <p:ext uri="{BB962C8B-B14F-4D97-AF65-F5344CB8AC3E}">
        <p14:creationId xmlns:p14="http://schemas.microsoft.com/office/powerpoint/2010/main" val="1685330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0496CA1-5CC2-41DF-8F38-D8C32C8E4DC5}"/>
              </a:ext>
            </a:extLst>
          </p:cNvPr>
          <p:cNvSpPr>
            <a:spLocks noGrp="1"/>
          </p:cNvSpPr>
          <p:nvPr>
            <p:ph type="title"/>
          </p:nvPr>
        </p:nvSpPr>
        <p:spPr/>
        <p:txBody>
          <a:bodyPr/>
          <a:lstStyle/>
          <a:p>
            <a:r>
              <a:rPr lang="fr-FR" dirty="0"/>
              <a:t>La reconnaissance de la pénibilité</a:t>
            </a:r>
          </a:p>
        </p:txBody>
      </p:sp>
      <p:sp>
        <p:nvSpPr>
          <p:cNvPr id="3" name="Espace réservé du contenu 2">
            <a:extLst>
              <a:ext uri="{FF2B5EF4-FFF2-40B4-BE49-F238E27FC236}">
                <a16:creationId xmlns:a16="http://schemas.microsoft.com/office/drawing/2014/main" xmlns="" id="{1468DA3F-456D-4F2D-8D05-0D2B78908E64}"/>
              </a:ext>
            </a:extLst>
          </p:cNvPr>
          <p:cNvSpPr>
            <a:spLocks noGrp="1"/>
          </p:cNvSpPr>
          <p:nvPr>
            <p:ph idx="1"/>
          </p:nvPr>
        </p:nvSpPr>
        <p:spPr>
          <a:xfrm>
            <a:off x="889234" y="1711354"/>
            <a:ext cx="10126638" cy="4384646"/>
          </a:xfrm>
        </p:spPr>
        <p:txBody>
          <a:bodyPr>
            <a:normAutofit/>
          </a:bodyPr>
          <a:lstStyle/>
          <a:p>
            <a:pPr algn="just"/>
            <a:r>
              <a:rPr lang="fr-FR" b="1" dirty="0">
                <a:solidFill>
                  <a:schemeClr val="tx1"/>
                </a:solidFill>
              </a:rPr>
              <a:t>La CGT revendique : </a:t>
            </a:r>
          </a:p>
          <a:p>
            <a:pPr lvl="1" algn="just"/>
            <a:r>
              <a:rPr lang="fr-FR" dirty="0">
                <a:solidFill>
                  <a:schemeClr val="tx1"/>
                </a:solidFill>
              </a:rPr>
              <a:t>Que l’exposition à la pénibilité soit déterminée à partir de la réalité des conditions de travail spécifiques à chaque métier, avec des garanties collectives sans des seuils inaccessibles à la quasi-totalité des travailleurs.</a:t>
            </a:r>
          </a:p>
          <a:p>
            <a:pPr lvl="1" algn="just"/>
            <a:r>
              <a:rPr lang="fr-FR" dirty="0">
                <a:solidFill>
                  <a:schemeClr val="tx1"/>
                </a:solidFill>
              </a:rPr>
              <a:t>Un départ anticipé jusqu’à 5 ans avant 60 ans, avec un trimestre d’anticipation par année d’exposition, et jusqu’à 10 ans pour certains métiers. Le calcul de la pension doit aussi être abondé d’un trimestre supplémentaire par année d’exposition, pour permettre un véritable droit au départ anticipé.</a:t>
            </a:r>
          </a:p>
          <a:p>
            <a:pPr lvl="1" algn="just"/>
            <a:r>
              <a:rPr lang="fr-FR" dirty="0">
                <a:solidFill>
                  <a:schemeClr val="tx1"/>
                </a:solidFill>
              </a:rPr>
              <a:t>Dans la Fonction publique, le maintien et l’amélioration du « service actif » pour tous les agents exposés à la pénibilité et à la dangerosité du fait de leurs missions de service public.</a:t>
            </a:r>
          </a:p>
          <a:p>
            <a:pPr lvl="1" algn="just"/>
            <a:r>
              <a:rPr lang="fr-FR" dirty="0">
                <a:solidFill>
                  <a:schemeClr val="tx1"/>
                </a:solidFill>
              </a:rPr>
              <a:t>Le maintien des dispositifs de départ anticipé propres aux régimes dit « spéciaux », qui correspondent à des contraintes de service public et d’intérêt général.</a:t>
            </a:r>
          </a:p>
          <a:p>
            <a:pPr lvl="1" algn="just"/>
            <a:r>
              <a:rPr lang="fr-FR" dirty="0">
                <a:solidFill>
                  <a:schemeClr val="tx1"/>
                </a:solidFill>
              </a:rPr>
              <a:t>L’intégration des dispositifs de sortie de l’emploi créés par des accords spécifiques du secteur privé dans un dispositif général de départ anticipé jusqu’à 5 ans pour pénibilité.</a:t>
            </a:r>
          </a:p>
          <a:p>
            <a:pPr algn="just"/>
            <a:endParaRPr lang="fr-FR" dirty="0"/>
          </a:p>
        </p:txBody>
      </p:sp>
      <p:sp>
        <p:nvSpPr>
          <p:cNvPr id="4" name="Espace réservé du pied de page 3">
            <a:extLst>
              <a:ext uri="{FF2B5EF4-FFF2-40B4-BE49-F238E27FC236}">
                <a16:creationId xmlns:a16="http://schemas.microsoft.com/office/drawing/2014/main" xmlns="" id="{6B0D3CF3-F637-4F2B-8835-E96FBE5579A1}"/>
              </a:ext>
            </a:extLst>
          </p:cNvPr>
          <p:cNvSpPr>
            <a:spLocks noGrp="1"/>
          </p:cNvSpPr>
          <p:nvPr>
            <p:ph type="ftr" sz="quarter" idx="11"/>
          </p:nvPr>
        </p:nvSpPr>
        <p:spPr/>
        <p:txBody>
          <a:bodyPr/>
          <a:lstStyle/>
          <a:p>
            <a:r>
              <a:rPr lang="fr-FR"/>
              <a:t>PROJET CGT Comment financer nos propositions ?</a:t>
            </a:r>
          </a:p>
        </p:txBody>
      </p:sp>
      <p:sp>
        <p:nvSpPr>
          <p:cNvPr id="5" name="Espace réservé du numéro de diapositive 4">
            <a:extLst>
              <a:ext uri="{FF2B5EF4-FFF2-40B4-BE49-F238E27FC236}">
                <a16:creationId xmlns:a16="http://schemas.microsoft.com/office/drawing/2014/main" xmlns="" id="{2FF6412D-FDBA-4706-8CBB-13BB34D45A41}"/>
              </a:ext>
            </a:extLst>
          </p:cNvPr>
          <p:cNvSpPr>
            <a:spLocks noGrp="1"/>
          </p:cNvSpPr>
          <p:nvPr>
            <p:ph type="sldNum" sz="quarter" idx="12"/>
          </p:nvPr>
        </p:nvSpPr>
        <p:spPr/>
        <p:txBody>
          <a:bodyPr/>
          <a:lstStyle/>
          <a:p>
            <a:fld id="{2F5152DE-647B-464B-B810-9848372FEF49}" type="slidenum">
              <a:rPr lang="fr-FR" smtClean="0"/>
              <a:t>11</a:t>
            </a:fld>
            <a:endParaRPr lang="fr-FR"/>
          </a:p>
        </p:txBody>
      </p:sp>
    </p:spTree>
    <p:extLst>
      <p:ext uri="{BB962C8B-B14F-4D97-AF65-F5344CB8AC3E}">
        <p14:creationId xmlns:p14="http://schemas.microsoft.com/office/powerpoint/2010/main" val="289867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xmlns="" id="{BB15408F-6838-4A27-8119-A06512A8BDB8}"/>
              </a:ext>
            </a:extLst>
          </p:cNvPr>
          <p:cNvSpPr>
            <a:spLocks noGrp="1"/>
          </p:cNvSpPr>
          <p:nvPr>
            <p:ph type="ctrTitle"/>
          </p:nvPr>
        </p:nvSpPr>
        <p:spPr>
          <a:xfrm>
            <a:off x="1202259" y="440799"/>
            <a:ext cx="9966960" cy="2431275"/>
          </a:xfrm>
        </p:spPr>
        <p:txBody>
          <a:bodyPr>
            <a:noAutofit/>
          </a:bodyPr>
          <a:lstStyle/>
          <a:p>
            <a:r>
              <a:rPr lang="fr-FR" sz="4800" b="1" dirty="0"/>
              <a:t>De nombreuses incertitudes sur le financement du projet du gouvernement</a:t>
            </a:r>
          </a:p>
        </p:txBody>
      </p:sp>
      <p:sp>
        <p:nvSpPr>
          <p:cNvPr id="6" name="Espace réservé du numéro de diapositive 5">
            <a:extLst>
              <a:ext uri="{FF2B5EF4-FFF2-40B4-BE49-F238E27FC236}">
                <a16:creationId xmlns:a16="http://schemas.microsoft.com/office/drawing/2014/main" xmlns="" id="{87571CC7-B65A-41C0-80A3-60025B1FDE83}"/>
              </a:ext>
            </a:extLst>
          </p:cNvPr>
          <p:cNvSpPr>
            <a:spLocks noGrp="1"/>
          </p:cNvSpPr>
          <p:nvPr>
            <p:ph type="sldNum" sz="quarter" idx="12"/>
          </p:nvPr>
        </p:nvSpPr>
        <p:spPr/>
        <p:txBody>
          <a:bodyPr/>
          <a:lstStyle/>
          <a:p>
            <a:fld id="{FCECBEB8-33A6-4BB4-AB56-A426DBC42E45}" type="slidenum">
              <a:rPr lang="fr-FR" smtClean="0"/>
              <a:t>12</a:t>
            </a:fld>
            <a:endParaRPr lang="fr-FR"/>
          </a:p>
        </p:txBody>
      </p:sp>
      <p:sp>
        <p:nvSpPr>
          <p:cNvPr id="2" name="Espace réservé du pied de page 1">
            <a:extLst>
              <a:ext uri="{FF2B5EF4-FFF2-40B4-BE49-F238E27FC236}">
                <a16:creationId xmlns:a16="http://schemas.microsoft.com/office/drawing/2014/main" xmlns="" id="{DA3DB862-104A-48FE-A175-49A794CD5D1C}"/>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3638008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9D03729-C173-4DB8-95D8-1514CFDAD3AF}"/>
              </a:ext>
            </a:extLst>
          </p:cNvPr>
          <p:cNvSpPr>
            <a:spLocks noGrp="1"/>
          </p:cNvSpPr>
          <p:nvPr>
            <p:ph type="title"/>
          </p:nvPr>
        </p:nvSpPr>
        <p:spPr/>
        <p:txBody>
          <a:bodyPr>
            <a:normAutofit fontScale="90000"/>
          </a:bodyPr>
          <a:lstStyle/>
          <a:p>
            <a:r>
              <a:rPr lang="fr-FR" b="1" i="1" dirty="0"/>
              <a:t>Baisse du plafond de la Sécurité sociale, 4,5 milliards d’euros en moins chaque année </a:t>
            </a:r>
            <a:endParaRPr lang="fr-FR" dirty="0"/>
          </a:p>
        </p:txBody>
      </p:sp>
      <p:sp>
        <p:nvSpPr>
          <p:cNvPr id="3" name="Espace réservé du contenu 2">
            <a:extLst>
              <a:ext uri="{FF2B5EF4-FFF2-40B4-BE49-F238E27FC236}">
                <a16:creationId xmlns:a16="http://schemas.microsoft.com/office/drawing/2014/main" xmlns="" id="{73CF42D0-262F-4CD7-B850-2B18E7E39EF9}"/>
              </a:ext>
            </a:extLst>
          </p:cNvPr>
          <p:cNvSpPr>
            <a:spLocks noGrp="1"/>
          </p:cNvSpPr>
          <p:nvPr>
            <p:ph idx="1"/>
          </p:nvPr>
        </p:nvSpPr>
        <p:spPr/>
        <p:txBody>
          <a:bodyPr>
            <a:normAutofit/>
          </a:bodyPr>
          <a:lstStyle/>
          <a:p>
            <a:pPr algn="just"/>
            <a:r>
              <a:rPr lang="fr-FR" dirty="0">
                <a:solidFill>
                  <a:schemeClr val="tx1"/>
                </a:solidFill>
              </a:rPr>
              <a:t>Le projet de réforme prévoit d’abaisser le plafond de cotisations de 8 à 3 plafonds de la Sécurité sociale, soit de </a:t>
            </a:r>
            <a:r>
              <a:rPr lang="fr-FR" dirty="0" smtClean="0">
                <a:solidFill>
                  <a:schemeClr val="tx1"/>
                </a:solidFill>
              </a:rPr>
              <a:t>329 </a:t>
            </a:r>
            <a:r>
              <a:rPr lang="fr-FR" dirty="0">
                <a:solidFill>
                  <a:schemeClr val="tx1"/>
                </a:solidFill>
              </a:rPr>
              <a:t>000€ annuels à </a:t>
            </a:r>
            <a:r>
              <a:rPr lang="fr-FR" dirty="0" smtClean="0">
                <a:solidFill>
                  <a:schemeClr val="tx1"/>
                </a:solidFill>
              </a:rPr>
              <a:t>123 </a:t>
            </a:r>
            <a:r>
              <a:rPr lang="fr-FR" dirty="0">
                <a:solidFill>
                  <a:schemeClr val="tx1"/>
                </a:solidFill>
              </a:rPr>
              <a:t>000€. </a:t>
            </a:r>
          </a:p>
          <a:p>
            <a:pPr algn="just"/>
            <a:r>
              <a:rPr lang="fr-FR" dirty="0">
                <a:solidFill>
                  <a:schemeClr val="tx1"/>
                </a:solidFill>
              </a:rPr>
              <a:t>Concrètement, au-dessus de ce plafond de rémunération, les </a:t>
            </a:r>
            <a:r>
              <a:rPr lang="fr-FR" dirty="0" smtClean="0">
                <a:solidFill>
                  <a:schemeClr val="tx1"/>
                </a:solidFill>
              </a:rPr>
              <a:t>salariés cotisent très peu (2,3%) et </a:t>
            </a:r>
            <a:r>
              <a:rPr lang="fr-FR" dirty="0">
                <a:solidFill>
                  <a:schemeClr val="tx1"/>
                </a:solidFill>
              </a:rPr>
              <a:t>n’acquièrent donc plus de droit à la retraite. </a:t>
            </a:r>
          </a:p>
          <a:p>
            <a:pPr algn="just"/>
            <a:r>
              <a:rPr lang="fr-FR" dirty="0">
                <a:solidFill>
                  <a:schemeClr val="tx1"/>
                </a:solidFill>
              </a:rPr>
              <a:t>Le gouvernement prévoit que pour les rémunérations dépassant 120 000€ annuels, les salariés cotisent à hauteur de 2,81% (sur la fraction de leur rémunération dépassant les 120 000 euros) pour combler ces pertes. Mais ces miettes pour la solidarité ne compensent rien du tout. </a:t>
            </a:r>
          </a:p>
          <a:p>
            <a:pPr algn="just"/>
            <a:r>
              <a:rPr lang="fr-FR" b="1" dirty="0">
                <a:solidFill>
                  <a:schemeClr val="tx1"/>
                </a:solidFill>
              </a:rPr>
              <a:t>Le manque à gagner </a:t>
            </a:r>
            <a:r>
              <a:rPr lang="fr-FR" b="1" dirty="0" smtClean="0">
                <a:solidFill>
                  <a:schemeClr val="tx1"/>
                </a:solidFill>
              </a:rPr>
              <a:t>est en moyenne </a:t>
            </a:r>
            <a:r>
              <a:rPr lang="fr-FR" b="1" dirty="0">
                <a:solidFill>
                  <a:schemeClr val="tx1"/>
                </a:solidFill>
              </a:rPr>
              <a:t>de </a:t>
            </a:r>
            <a:r>
              <a:rPr lang="fr-FR" b="1" dirty="0" smtClean="0">
                <a:solidFill>
                  <a:schemeClr val="tx1"/>
                </a:solidFill>
              </a:rPr>
              <a:t>4,5 </a:t>
            </a:r>
            <a:r>
              <a:rPr lang="fr-FR" b="1" dirty="0">
                <a:solidFill>
                  <a:schemeClr val="tx1"/>
                </a:solidFill>
              </a:rPr>
              <a:t>milliards d’euros </a:t>
            </a:r>
            <a:r>
              <a:rPr lang="fr-FR" b="1" dirty="0" smtClean="0">
                <a:solidFill>
                  <a:schemeClr val="tx1"/>
                </a:solidFill>
              </a:rPr>
              <a:t>annuels jusque 2040</a:t>
            </a:r>
            <a:endParaRPr lang="fr-FR" dirty="0">
              <a:solidFill>
                <a:schemeClr val="tx1"/>
              </a:solidFill>
            </a:endParaRPr>
          </a:p>
        </p:txBody>
      </p:sp>
      <p:sp>
        <p:nvSpPr>
          <p:cNvPr id="4" name="Espace réservé du numéro de diapositive 3">
            <a:extLst>
              <a:ext uri="{FF2B5EF4-FFF2-40B4-BE49-F238E27FC236}">
                <a16:creationId xmlns:a16="http://schemas.microsoft.com/office/drawing/2014/main" xmlns="" id="{28776222-21DD-41BA-9E30-B20D954E8734}"/>
              </a:ext>
            </a:extLst>
          </p:cNvPr>
          <p:cNvSpPr>
            <a:spLocks noGrp="1"/>
          </p:cNvSpPr>
          <p:nvPr>
            <p:ph type="sldNum" sz="quarter" idx="12"/>
          </p:nvPr>
        </p:nvSpPr>
        <p:spPr/>
        <p:txBody>
          <a:bodyPr/>
          <a:lstStyle/>
          <a:p>
            <a:fld id="{FCECBEB8-33A6-4BB4-AB56-A426DBC42E45}" type="slidenum">
              <a:rPr lang="fr-FR" smtClean="0"/>
              <a:t>13</a:t>
            </a:fld>
            <a:endParaRPr lang="fr-FR"/>
          </a:p>
        </p:txBody>
      </p:sp>
      <p:sp>
        <p:nvSpPr>
          <p:cNvPr id="5" name="Espace réservé du pied de page 4">
            <a:extLst>
              <a:ext uri="{FF2B5EF4-FFF2-40B4-BE49-F238E27FC236}">
                <a16:creationId xmlns:a16="http://schemas.microsoft.com/office/drawing/2014/main" xmlns="" id="{3511EE88-E65F-43D7-B8BB-91C1E8EF40E6}"/>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155397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D64B808-0CED-40CE-88F9-EF8BEA7397AA}"/>
              </a:ext>
            </a:extLst>
          </p:cNvPr>
          <p:cNvSpPr>
            <a:spLocks noGrp="1"/>
          </p:cNvSpPr>
          <p:nvPr>
            <p:ph type="title"/>
          </p:nvPr>
        </p:nvSpPr>
        <p:spPr/>
        <p:txBody>
          <a:bodyPr>
            <a:normAutofit fontScale="90000"/>
          </a:bodyPr>
          <a:lstStyle/>
          <a:p>
            <a:r>
              <a:rPr lang="fr-FR" b="1" i="1" dirty="0"/>
              <a:t>Harmonisation des taux de cotisations patronales, des dizaines de milliards en question</a:t>
            </a:r>
            <a:endParaRPr lang="fr-FR" dirty="0"/>
          </a:p>
        </p:txBody>
      </p:sp>
      <p:sp>
        <p:nvSpPr>
          <p:cNvPr id="3" name="Espace réservé du contenu 2">
            <a:extLst>
              <a:ext uri="{FF2B5EF4-FFF2-40B4-BE49-F238E27FC236}">
                <a16:creationId xmlns:a16="http://schemas.microsoft.com/office/drawing/2014/main" xmlns="" id="{512479F6-96B6-4CB2-A112-87E01E627C44}"/>
              </a:ext>
            </a:extLst>
          </p:cNvPr>
          <p:cNvSpPr>
            <a:spLocks noGrp="1"/>
          </p:cNvSpPr>
          <p:nvPr>
            <p:ph idx="1"/>
          </p:nvPr>
        </p:nvSpPr>
        <p:spPr>
          <a:xfrm>
            <a:off x="822960" y="2177963"/>
            <a:ext cx="10515600" cy="4351338"/>
          </a:xfrm>
        </p:spPr>
        <p:txBody>
          <a:bodyPr>
            <a:normAutofit/>
          </a:bodyPr>
          <a:lstStyle/>
          <a:p>
            <a:pPr algn="just"/>
            <a:r>
              <a:rPr lang="fr-FR" dirty="0">
                <a:solidFill>
                  <a:schemeClr val="tx1"/>
                </a:solidFill>
              </a:rPr>
              <a:t>Avec le projet de réforme des retraites, </a:t>
            </a:r>
            <a:r>
              <a:rPr lang="fr-FR" b="1" dirty="0">
                <a:solidFill>
                  <a:schemeClr val="tx1"/>
                </a:solidFill>
              </a:rPr>
              <a:t>le gouvernement prévoit d’harmoniser le taux de cotisations patronales à hauteur de 16,87% selon le rapport Delevoye</a:t>
            </a:r>
            <a:r>
              <a:rPr lang="fr-FR" dirty="0">
                <a:solidFill>
                  <a:schemeClr val="tx1"/>
                </a:solidFill>
              </a:rPr>
              <a:t>. </a:t>
            </a:r>
          </a:p>
          <a:p>
            <a:pPr algn="just"/>
            <a:r>
              <a:rPr lang="fr-FR" dirty="0">
                <a:solidFill>
                  <a:schemeClr val="tx1"/>
                </a:solidFill>
              </a:rPr>
              <a:t>Actuellement, ce taux est de 16,46% </a:t>
            </a:r>
            <a:r>
              <a:rPr lang="fr-FR" i="1" dirty="0">
                <a:solidFill>
                  <a:schemeClr val="tx1"/>
                </a:solidFill>
              </a:rPr>
              <a:t>(pour les employeurs)</a:t>
            </a:r>
            <a:r>
              <a:rPr lang="fr-FR" dirty="0">
                <a:solidFill>
                  <a:schemeClr val="tx1"/>
                </a:solidFill>
              </a:rPr>
              <a:t> pour le secteur privé, 30,65% pour la fonction publique territoriale et hospitalière et 74,28% pour la fonction publique d’État. Pour les militaires, ce taux s’élève même à 126,07%. </a:t>
            </a:r>
          </a:p>
          <a:p>
            <a:pPr algn="just"/>
            <a:r>
              <a:rPr lang="fr-FR" dirty="0">
                <a:solidFill>
                  <a:schemeClr val="tx1"/>
                </a:solidFill>
              </a:rPr>
              <a:t>Le manque à gagner se chiffre </a:t>
            </a:r>
            <a:r>
              <a:rPr lang="fr-FR" dirty="0" smtClean="0">
                <a:solidFill>
                  <a:schemeClr val="tx1"/>
                </a:solidFill>
              </a:rPr>
              <a:t>à </a:t>
            </a:r>
            <a:r>
              <a:rPr lang="fr-FR" b="1" dirty="0" smtClean="0">
                <a:solidFill>
                  <a:schemeClr val="tx1"/>
                </a:solidFill>
              </a:rPr>
              <a:t>plus de 45 milliards d’euros</a:t>
            </a:r>
            <a:r>
              <a:rPr lang="fr-FR" dirty="0" smtClean="0">
                <a:solidFill>
                  <a:schemeClr val="tx1"/>
                </a:solidFill>
              </a:rPr>
              <a:t>. </a:t>
            </a:r>
            <a:r>
              <a:rPr lang="fr-FR" dirty="0">
                <a:solidFill>
                  <a:schemeClr val="tx1"/>
                </a:solidFill>
              </a:rPr>
              <a:t>Il s’agit dans tous les cas d’un enjeu majeur, correspondant à </a:t>
            </a:r>
            <a:r>
              <a:rPr lang="fr-FR" dirty="0" smtClean="0">
                <a:solidFill>
                  <a:schemeClr val="tx1"/>
                </a:solidFill>
              </a:rPr>
              <a:t>près de 15% </a:t>
            </a:r>
            <a:r>
              <a:rPr lang="fr-FR" dirty="0">
                <a:solidFill>
                  <a:schemeClr val="tx1"/>
                </a:solidFill>
              </a:rPr>
              <a:t>des dépenses de retraites ! </a:t>
            </a:r>
          </a:p>
          <a:p>
            <a:pPr algn="just"/>
            <a:r>
              <a:rPr lang="fr-FR" dirty="0">
                <a:solidFill>
                  <a:schemeClr val="tx1"/>
                </a:solidFill>
              </a:rPr>
              <a:t>Ce faisant l’Etat cherche à réaliser une économie budgétaire </a:t>
            </a:r>
            <a:r>
              <a:rPr lang="fr-FR" dirty="0" smtClean="0">
                <a:solidFill>
                  <a:schemeClr val="tx1"/>
                </a:solidFill>
              </a:rPr>
              <a:t>de </a:t>
            </a:r>
            <a:r>
              <a:rPr lang="fr-FR" dirty="0">
                <a:solidFill>
                  <a:schemeClr val="tx1"/>
                </a:solidFill>
              </a:rPr>
              <a:t>plusieurs dizaines milliards d’euros en faisant baisser cette cotisation.</a:t>
            </a:r>
          </a:p>
        </p:txBody>
      </p:sp>
      <p:sp>
        <p:nvSpPr>
          <p:cNvPr id="4" name="Espace réservé du numéro de diapositive 3">
            <a:extLst>
              <a:ext uri="{FF2B5EF4-FFF2-40B4-BE49-F238E27FC236}">
                <a16:creationId xmlns:a16="http://schemas.microsoft.com/office/drawing/2014/main" xmlns="" id="{91837AA0-601E-4F30-ABC3-2FE8CDF21233}"/>
              </a:ext>
            </a:extLst>
          </p:cNvPr>
          <p:cNvSpPr>
            <a:spLocks noGrp="1"/>
          </p:cNvSpPr>
          <p:nvPr>
            <p:ph type="sldNum" sz="quarter" idx="12"/>
          </p:nvPr>
        </p:nvSpPr>
        <p:spPr/>
        <p:txBody>
          <a:bodyPr/>
          <a:lstStyle/>
          <a:p>
            <a:fld id="{FCECBEB8-33A6-4BB4-AB56-A426DBC42E45}" type="slidenum">
              <a:rPr lang="fr-FR" smtClean="0"/>
              <a:t>14</a:t>
            </a:fld>
            <a:endParaRPr lang="fr-FR"/>
          </a:p>
        </p:txBody>
      </p:sp>
      <p:sp>
        <p:nvSpPr>
          <p:cNvPr id="5" name="Espace réservé du pied de page 4">
            <a:extLst>
              <a:ext uri="{FF2B5EF4-FFF2-40B4-BE49-F238E27FC236}">
                <a16:creationId xmlns:a16="http://schemas.microsoft.com/office/drawing/2014/main" xmlns="" id="{8E004101-7185-49E6-8188-CA2680848C08}"/>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320367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D9AB5A2-D516-461F-B78F-717AB5180D69}"/>
              </a:ext>
            </a:extLst>
          </p:cNvPr>
          <p:cNvSpPr>
            <a:spLocks noGrp="1"/>
          </p:cNvSpPr>
          <p:nvPr>
            <p:ph type="title"/>
          </p:nvPr>
        </p:nvSpPr>
        <p:spPr/>
        <p:txBody>
          <a:bodyPr/>
          <a:lstStyle/>
          <a:p>
            <a:r>
              <a:rPr lang="fr-FR" b="1" dirty="0"/>
              <a:t>Quid des cotisations des régimes dits </a:t>
            </a:r>
            <a:r>
              <a:rPr lang="fr-FR" b="1" dirty="0" smtClean="0"/>
              <a:t>spéciaux?</a:t>
            </a:r>
            <a:endParaRPr lang="fr-FR" b="1" dirty="0"/>
          </a:p>
        </p:txBody>
      </p:sp>
      <p:sp>
        <p:nvSpPr>
          <p:cNvPr id="3" name="Espace réservé du contenu 2">
            <a:extLst>
              <a:ext uri="{FF2B5EF4-FFF2-40B4-BE49-F238E27FC236}">
                <a16:creationId xmlns:a16="http://schemas.microsoft.com/office/drawing/2014/main" xmlns="" id="{0D1929B3-6528-4193-9B59-A2801DEF6865}"/>
              </a:ext>
            </a:extLst>
          </p:cNvPr>
          <p:cNvSpPr>
            <a:spLocks noGrp="1"/>
          </p:cNvSpPr>
          <p:nvPr>
            <p:ph idx="1"/>
          </p:nvPr>
        </p:nvSpPr>
        <p:spPr/>
        <p:txBody>
          <a:bodyPr/>
          <a:lstStyle/>
          <a:p>
            <a:pPr algn="just"/>
            <a:r>
              <a:rPr lang="fr-FR" dirty="0">
                <a:solidFill>
                  <a:schemeClr val="tx1"/>
                </a:solidFill>
              </a:rPr>
              <a:t>Le même raisonnement peut être appliqué aux régimes spéciaux. En effet dans la plupart des régimes spéciaux, les employeurs paient une </a:t>
            </a:r>
            <a:r>
              <a:rPr lang="fr-FR" dirty="0" err="1">
                <a:solidFill>
                  <a:schemeClr val="tx1"/>
                </a:solidFill>
              </a:rPr>
              <a:t>surcotisation</a:t>
            </a:r>
            <a:r>
              <a:rPr lang="fr-FR" dirty="0">
                <a:solidFill>
                  <a:schemeClr val="tx1"/>
                </a:solidFill>
              </a:rPr>
              <a:t>.</a:t>
            </a:r>
          </a:p>
          <a:p>
            <a:pPr algn="just"/>
            <a:r>
              <a:rPr lang="fr-FR" dirty="0">
                <a:solidFill>
                  <a:schemeClr val="tx1"/>
                </a:solidFill>
              </a:rPr>
              <a:t>Cependant, cette </a:t>
            </a:r>
            <a:r>
              <a:rPr lang="fr-FR" dirty="0" err="1">
                <a:solidFill>
                  <a:schemeClr val="tx1"/>
                </a:solidFill>
              </a:rPr>
              <a:t>surcotisation</a:t>
            </a:r>
            <a:r>
              <a:rPr lang="fr-FR" dirty="0">
                <a:solidFill>
                  <a:schemeClr val="tx1"/>
                </a:solidFill>
              </a:rPr>
              <a:t> n’aurait plus lieu d’être pour les salariés qui ne bénéficieraient plus d’un régime spécial.</a:t>
            </a:r>
          </a:p>
        </p:txBody>
      </p:sp>
      <p:sp>
        <p:nvSpPr>
          <p:cNvPr id="4" name="Espace réservé du numéro de diapositive 3">
            <a:extLst>
              <a:ext uri="{FF2B5EF4-FFF2-40B4-BE49-F238E27FC236}">
                <a16:creationId xmlns:a16="http://schemas.microsoft.com/office/drawing/2014/main" xmlns="" id="{FA0D16B8-5F35-4A96-BF5B-1F3C8ADA1546}"/>
              </a:ext>
            </a:extLst>
          </p:cNvPr>
          <p:cNvSpPr>
            <a:spLocks noGrp="1"/>
          </p:cNvSpPr>
          <p:nvPr>
            <p:ph type="sldNum" sz="quarter" idx="12"/>
          </p:nvPr>
        </p:nvSpPr>
        <p:spPr/>
        <p:txBody>
          <a:bodyPr/>
          <a:lstStyle/>
          <a:p>
            <a:fld id="{FCECBEB8-33A6-4BB4-AB56-A426DBC42E45}" type="slidenum">
              <a:rPr lang="fr-FR" smtClean="0"/>
              <a:t>15</a:t>
            </a:fld>
            <a:endParaRPr lang="fr-FR"/>
          </a:p>
        </p:txBody>
      </p:sp>
      <p:sp>
        <p:nvSpPr>
          <p:cNvPr id="5" name="Espace réservé du pied de page 4">
            <a:extLst>
              <a:ext uri="{FF2B5EF4-FFF2-40B4-BE49-F238E27FC236}">
                <a16:creationId xmlns:a16="http://schemas.microsoft.com/office/drawing/2014/main" xmlns="" id="{33D8A3D2-4646-4123-80EC-3127C3B0001D}"/>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3482752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6435F09-0960-436C-B9BA-FA2FF46D8FEB}"/>
              </a:ext>
            </a:extLst>
          </p:cNvPr>
          <p:cNvSpPr>
            <a:spLocks noGrp="1"/>
          </p:cNvSpPr>
          <p:nvPr>
            <p:ph type="title"/>
          </p:nvPr>
        </p:nvSpPr>
        <p:spPr>
          <a:xfrm>
            <a:off x="1160227" y="341153"/>
            <a:ext cx="9875520" cy="1356360"/>
          </a:xfrm>
        </p:spPr>
        <p:txBody>
          <a:bodyPr/>
          <a:lstStyle/>
          <a:p>
            <a:r>
              <a:rPr lang="fr-FR" b="1" i="1" dirty="0"/>
              <a:t>Les coûts cachés des réformes des retraites</a:t>
            </a:r>
            <a:endParaRPr lang="fr-FR" dirty="0"/>
          </a:p>
        </p:txBody>
      </p:sp>
      <p:sp>
        <p:nvSpPr>
          <p:cNvPr id="3" name="Espace réservé du contenu 2">
            <a:extLst>
              <a:ext uri="{FF2B5EF4-FFF2-40B4-BE49-F238E27FC236}">
                <a16:creationId xmlns:a16="http://schemas.microsoft.com/office/drawing/2014/main" xmlns="" id="{EB754743-0A00-46CB-9844-5000A60A6B56}"/>
              </a:ext>
            </a:extLst>
          </p:cNvPr>
          <p:cNvSpPr>
            <a:spLocks noGrp="1"/>
          </p:cNvSpPr>
          <p:nvPr>
            <p:ph idx="1"/>
          </p:nvPr>
        </p:nvSpPr>
        <p:spPr>
          <a:xfrm>
            <a:off x="713064" y="1577130"/>
            <a:ext cx="10805020" cy="4754764"/>
          </a:xfrm>
        </p:spPr>
        <p:txBody>
          <a:bodyPr>
            <a:normAutofit fontScale="85000" lnSpcReduction="20000"/>
          </a:bodyPr>
          <a:lstStyle/>
          <a:p>
            <a:pPr algn="just"/>
            <a:r>
              <a:rPr lang="fr-FR" dirty="0">
                <a:solidFill>
                  <a:schemeClr val="tx1"/>
                </a:solidFill>
              </a:rPr>
              <a:t>Si cette réforme était appliquée elle transférerait des dépenses vers d’autres branches de la Sécurité Sociale.  Suite à la réforme de 2010 voici les répercussions constatées :  </a:t>
            </a:r>
          </a:p>
          <a:p>
            <a:pPr marL="45720" indent="0" algn="just">
              <a:buNone/>
            </a:pPr>
            <a:endParaRPr lang="fr-FR" dirty="0">
              <a:solidFill>
                <a:schemeClr val="tx1"/>
              </a:solidFill>
            </a:endParaRPr>
          </a:p>
          <a:p>
            <a:pPr lvl="1" algn="just"/>
            <a:r>
              <a:rPr lang="fr-FR" b="1" dirty="0">
                <a:solidFill>
                  <a:schemeClr val="tx1"/>
                </a:solidFill>
              </a:rPr>
              <a:t>Les dépenses d’indemnités journalières de l’Assurance maladie ont augmenté d’1,5 milliard d’euros entre 2009 et 2017</a:t>
            </a:r>
            <a:r>
              <a:rPr lang="fr-FR" dirty="0">
                <a:solidFill>
                  <a:schemeClr val="tx1"/>
                </a:solidFill>
              </a:rPr>
              <a:t>. </a:t>
            </a:r>
          </a:p>
          <a:p>
            <a:pPr lvl="1" algn="just"/>
            <a:r>
              <a:rPr lang="fr-FR" dirty="0">
                <a:solidFill>
                  <a:schemeClr val="tx1"/>
                </a:solidFill>
              </a:rPr>
              <a:t>La majeure partie de cette hausse est imputable à l’augmentation de l’âge légal de départ en retraite </a:t>
            </a:r>
            <a:r>
              <a:rPr lang="fr-FR" i="1" dirty="0">
                <a:solidFill>
                  <a:schemeClr val="tx1"/>
                </a:solidFill>
              </a:rPr>
              <a:t>(arrêts de longue durée)</a:t>
            </a:r>
            <a:r>
              <a:rPr lang="fr-FR" dirty="0">
                <a:solidFill>
                  <a:schemeClr val="tx1"/>
                </a:solidFill>
              </a:rPr>
              <a:t> </a:t>
            </a:r>
          </a:p>
          <a:p>
            <a:pPr lvl="1" algn="just"/>
            <a:r>
              <a:rPr lang="fr-FR" dirty="0">
                <a:solidFill>
                  <a:schemeClr val="tx1"/>
                </a:solidFill>
              </a:rPr>
              <a:t>Pour les organismes complémentaires, cela s’est traduit par une augmentation des prestations de 15% qui a engendré une augmentation des cotisations prévoyance. </a:t>
            </a:r>
          </a:p>
          <a:p>
            <a:pPr lvl="1" algn="just"/>
            <a:r>
              <a:rPr lang="fr-FR" dirty="0">
                <a:solidFill>
                  <a:schemeClr val="tx1"/>
                </a:solidFill>
              </a:rPr>
              <a:t>L’UNEDIC a récemment confirmé que le chômage des 60 ans et plus coûte </a:t>
            </a:r>
            <a:r>
              <a:rPr lang="fr-FR" b="1" dirty="0">
                <a:solidFill>
                  <a:schemeClr val="tx1"/>
                </a:solidFill>
              </a:rPr>
              <a:t>2,7 milliards d’euros chaque année à l’Assurance chômage</a:t>
            </a:r>
            <a:r>
              <a:rPr lang="fr-FR" dirty="0">
                <a:solidFill>
                  <a:schemeClr val="tx1"/>
                </a:solidFill>
              </a:rPr>
              <a:t>. </a:t>
            </a:r>
          </a:p>
          <a:p>
            <a:pPr lvl="1" algn="just"/>
            <a:r>
              <a:rPr lang="fr-FR" b="1" dirty="0">
                <a:solidFill>
                  <a:schemeClr val="tx1"/>
                </a:solidFill>
              </a:rPr>
              <a:t>Pour l’Allocation Adulte Handicapé (AAH) c’est 1 milliard,</a:t>
            </a:r>
          </a:p>
          <a:p>
            <a:pPr lvl="1" algn="just"/>
            <a:r>
              <a:rPr lang="fr-FR" b="1" dirty="0">
                <a:solidFill>
                  <a:schemeClr val="tx1"/>
                </a:solidFill>
              </a:rPr>
              <a:t>Pour l’invalidité </a:t>
            </a:r>
            <a:r>
              <a:rPr lang="fr-FR" b="1" dirty="0" smtClean="0">
                <a:solidFill>
                  <a:schemeClr val="tx1"/>
                </a:solidFill>
              </a:rPr>
              <a:t>1,5 </a:t>
            </a:r>
            <a:r>
              <a:rPr lang="fr-FR" b="1" dirty="0">
                <a:solidFill>
                  <a:schemeClr val="tx1"/>
                </a:solidFill>
              </a:rPr>
              <a:t>milliard et pour le RSA 800 millions</a:t>
            </a:r>
            <a:r>
              <a:rPr lang="fr-FR" dirty="0">
                <a:solidFill>
                  <a:schemeClr val="tx1"/>
                </a:solidFill>
              </a:rPr>
              <a:t>. </a:t>
            </a:r>
          </a:p>
          <a:p>
            <a:pPr algn="just"/>
            <a:r>
              <a:rPr lang="fr-FR" dirty="0">
                <a:solidFill>
                  <a:schemeClr val="tx1"/>
                </a:solidFill>
              </a:rPr>
              <a:t>Donc une substitution des pensions de retraite sans économie pour les finances publiques prises dans leur ensemble. </a:t>
            </a:r>
          </a:p>
          <a:p>
            <a:pPr algn="just"/>
            <a:r>
              <a:rPr lang="fr-FR" dirty="0">
                <a:solidFill>
                  <a:schemeClr val="tx1"/>
                </a:solidFill>
              </a:rPr>
              <a:t>En revanche, une précarisation des travailleurs en fin de carrière</a:t>
            </a:r>
            <a:r>
              <a:rPr lang="fr-FR" dirty="0" smtClean="0">
                <a:solidFill>
                  <a:schemeClr val="tx1"/>
                </a:solidFill>
              </a:rPr>
              <a:t>. </a:t>
            </a:r>
            <a:r>
              <a:rPr lang="fr-FR" b="1" dirty="0">
                <a:solidFill>
                  <a:schemeClr val="tx1"/>
                </a:solidFill>
              </a:rPr>
              <a:t>Au total, ce sont donc plus de 7 milliards d’euros annuels qui sont transférés vers d’autres caisses,</a:t>
            </a:r>
            <a:endParaRPr lang="fr-FR" dirty="0">
              <a:solidFill>
                <a:schemeClr val="tx1"/>
              </a:solidFill>
            </a:endParaRPr>
          </a:p>
          <a:p>
            <a:pPr marL="0" indent="0" algn="just">
              <a:buNone/>
            </a:pPr>
            <a:r>
              <a:rPr lang="fr-FR" dirty="0">
                <a:solidFill>
                  <a:schemeClr val="tx1"/>
                </a:solidFill>
              </a:rPr>
              <a:t> </a:t>
            </a:r>
            <a:r>
              <a:rPr lang="fr-FR" dirty="0" smtClean="0">
                <a:solidFill>
                  <a:schemeClr val="tx1"/>
                </a:solidFill>
              </a:rPr>
              <a:t>   C’est sans compter </a:t>
            </a:r>
            <a:r>
              <a:rPr lang="fr-FR" dirty="0">
                <a:solidFill>
                  <a:schemeClr val="tx1"/>
                </a:solidFill>
              </a:rPr>
              <a:t>l</a:t>
            </a:r>
            <a:r>
              <a:rPr lang="fr-FR" dirty="0" smtClean="0">
                <a:solidFill>
                  <a:schemeClr val="tx1"/>
                </a:solidFill>
              </a:rPr>
              <a:t>e </a:t>
            </a:r>
            <a:r>
              <a:rPr lang="fr-FR" dirty="0">
                <a:solidFill>
                  <a:schemeClr val="tx1"/>
                </a:solidFill>
              </a:rPr>
              <a:t>chômage des jeunes qu’engendre le recul de l’âge de départ à la </a:t>
            </a:r>
            <a:r>
              <a:rPr lang="fr-FR" dirty="0" smtClean="0">
                <a:solidFill>
                  <a:schemeClr val="tx1"/>
                </a:solidFill>
              </a:rPr>
              <a:t>retraite!</a:t>
            </a:r>
            <a:endParaRPr lang="fr-FR" dirty="0">
              <a:solidFill>
                <a:schemeClr val="tx1"/>
              </a:solidFill>
            </a:endParaRPr>
          </a:p>
        </p:txBody>
      </p:sp>
      <p:sp>
        <p:nvSpPr>
          <p:cNvPr id="4" name="Espace réservé du numéro de diapositive 3">
            <a:extLst>
              <a:ext uri="{FF2B5EF4-FFF2-40B4-BE49-F238E27FC236}">
                <a16:creationId xmlns:a16="http://schemas.microsoft.com/office/drawing/2014/main" xmlns="" id="{39B0DBC2-0A1A-46BF-8D33-AB70E93D466D}"/>
              </a:ext>
            </a:extLst>
          </p:cNvPr>
          <p:cNvSpPr>
            <a:spLocks noGrp="1"/>
          </p:cNvSpPr>
          <p:nvPr>
            <p:ph type="sldNum" sz="quarter" idx="12"/>
          </p:nvPr>
        </p:nvSpPr>
        <p:spPr/>
        <p:txBody>
          <a:bodyPr/>
          <a:lstStyle/>
          <a:p>
            <a:fld id="{FCECBEB8-33A6-4BB4-AB56-A426DBC42E45}" type="slidenum">
              <a:rPr lang="fr-FR" smtClean="0"/>
              <a:t>16</a:t>
            </a:fld>
            <a:endParaRPr lang="fr-FR"/>
          </a:p>
        </p:txBody>
      </p:sp>
      <p:sp>
        <p:nvSpPr>
          <p:cNvPr id="5" name="Espace réservé du pied de page 4">
            <a:extLst>
              <a:ext uri="{FF2B5EF4-FFF2-40B4-BE49-F238E27FC236}">
                <a16:creationId xmlns:a16="http://schemas.microsoft.com/office/drawing/2014/main" xmlns="" id="{159F4C12-C50B-489B-BCD6-AE00A5079E94}"/>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3671044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xmlns="" id="{360E1D11-53F1-4644-AC65-BE1A0E453AE3}"/>
              </a:ext>
            </a:extLst>
          </p:cNvPr>
          <p:cNvSpPr>
            <a:spLocks noGrp="1"/>
          </p:cNvSpPr>
          <p:nvPr>
            <p:ph type="ctrTitle"/>
          </p:nvPr>
        </p:nvSpPr>
        <p:spPr/>
        <p:txBody>
          <a:bodyPr/>
          <a:lstStyle/>
          <a:p>
            <a:r>
              <a:rPr lang="fr-FR" b="1" dirty="0"/>
              <a:t>Une urgence budgétaire sur les retraites ?</a:t>
            </a:r>
          </a:p>
        </p:txBody>
      </p:sp>
      <p:sp>
        <p:nvSpPr>
          <p:cNvPr id="5" name="Sous-titre 4">
            <a:extLst>
              <a:ext uri="{FF2B5EF4-FFF2-40B4-BE49-F238E27FC236}">
                <a16:creationId xmlns:a16="http://schemas.microsoft.com/office/drawing/2014/main" xmlns="" id="{F73F580A-97C1-48F0-90B4-15FD54A62289}"/>
              </a:ext>
            </a:extLst>
          </p:cNvPr>
          <p:cNvSpPr>
            <a:spLocks noGrp="1"/>
          </p:cNvSpPr>
          <p:nvPr>
            <p:ph type="subTitle" idx="1"/>
          </p:nvPr>
        </p:nvSpPr>
        <p:spPr/>
        <p:txBody>
          <a:bodyPr>
            <a:normAutofit fontScale="92500"/>
          </a:bodyPr>
          <a:lstStyle/>
          <a:p>
            <a:r>
              <a:rPr lang="fr-FR" sz="6600" dirty="0"/>
              <a:t>Non c’est une fake news !</a:t>
            </a:r>
            <a:endParaRPr lang="fr-FR" dirty="0"/>
          </a:p>
        </p:txBody>
      </p:sp>
      <p:sp>
        <p:nvSpPr>
          <p:cNvPr id="6" name="Espace réservé du numéro de diapositive 5">
            <a:extLst>
              <a:ext uri="{FF2B5EF4-FFF2-40B4-BE49-F238E27FC236}">
                <a16:creationId xmlns:a16="http://schemas.microsoft.com/office/drawing/2014/main" xmlns="" id="{76571927-67E7-473C-9156-BDB954C1D699}"/>
              </a:ext>
            </a:extLst>
          </p:cNvPr>
          <p:cNvSpPr>
            <a:spLocks noGrp="1"/>
          </p:cNvSpPr>
          <p:nvPr>
            <p:ph type="sldNum" sz="quarter" idx="12"/>
          </p:nvPr>
        </p:nvSpPr>
        <p:spPr/>
        <p:txBody>
          <a:bodyPr/>
          <a:lstStyle/>
          <a:p>
            <a:fld id="{FCECBEB8-33A6-4BB4-AB56-A426DBC42E45}" type="slidenum">
              <a:rPr lang="fr-FR" smtClean="0"/>
              <a:t>17</a:t>
            </a:fld>
            <a:endParaRPr lang="fr-FR"/>
          </a:p>
        </p:txBody>
      </p:sp>
      <p:sp>
        <p:nvSpPr>
          <p:cNvPr id="2" name="Espace réservé du pied de page 1">
            <a:extLst>
              <a:ext uri="{FF2B5EF4-FFF2-40B4-BE49-F238E27FC236}">
                <a16:creationId xmlns:a16="http://schemas.microsoft.com/office/drawing/2014/main" xmlns="" id="{9A0FAC21-1FAD-496C-9181-B802353EEC3A}"/>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79053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9AC126F-F95F-47F5-B0C3-6FB4BECFAAE3}"/>
              </a:ext>
            </a:extLst>
          </p:cNvPr>
          <p:cNvSpPr>
            <a:spLocks noGrp="1"/>
          </p:cNvSpPr>
          <p:nvPr>
            <p:ph type="title"/>
          </p:nvPr>
        </p:nvSpPr>
        <p:spPr/>
        <p:txBody>
          <a:bodyPr/>
          <a:lstStyle/>
          <a:p>
            <a:r>
              <a:rPr lang="fr-FR" b="1" dirty="0"/>
              <a:t>Pas d’urgence budgétaire</a:t>
            </a:r>
          </a:p>
        </p:txBody>
      </p:sp>
      <p:sp>
        <p:nvSpPr>
          <p:cNvPr id="3" name="Espace réservé du contenu 2">
            <a:extLst>
              <a:ext uri="{FF2B5EF4-FFF2-40B4-BE49-F238E27FC236}">
                <a16:creationId xmlns:a16="http://schemas.microsoft.com/office/drawing/2014/main" xmlns="" id="{544C4598-9359-40D1-91A8-C1B89A0D710F}"/>
              </a:ext>
            </a:extLst>
          </p:cNvPr>
          <p:cNvSpPr>
            <a:spLocks noGrp="1"/>
          </p:cNvSpPr>
          <p:nvPr>
            <p:ph idx="1"/>
          </p:nvPr>
        </p:nvSpPr>
        <p:spPr/>
        <p:txBody>
          <a:bodyPr/>
          <a:lstStyle/>
          <a:p>
            <a:pPr algn="just"/>
            <a:r>
              <a:rPr lang="fr-FR" b="1" dirty="0">
                <a:solidFill>
                  <a:schemeClr val="tx1"/>
                </a:solidFill>
              </a:rPr>
              <a:t>En 2018, le déficit du système de retraites était de 2,9 milliards d’euros, soit 0.12% du PIB</a:t>
            </a:r>
            <a:r>
              <a:rPr lang="fr-FR" dirty="0">
                <a:solidFill>
                  <a:schemeClr val="tx1"/>
                </a:solidFill>
              </a:rPr>
              <a:t>. </a:t>
            </a:r>
          </a:p>
          <a:p>
            <a:pPr algn="just"/>
            <a:r>
              <a:rPr lang="fr-FR" dirty="0">
                <a:solidFill>
                  <a:schemeClr val="tx1"/>
                </a:solidFill>
              </a:rPr>
              <a:t>Selon les dernières projections du COR de novembre 2019, en 2025, année prévue pour l’entrée en application de la réforme, </a:t>
            </a:r>
            <a:r>
              <a:rPr lang="fr-FR" b="1" dirty="0">
                <a:solidFill>
                  <a:schemeClr val="tx1"/>
                </a:solidFill>
              </a:rPr>
              <a:t>le déficit se situerait entre 7,9 et 17,2  milliards d’euros</a:t>
            </a:r>
            <a:r>
              <a:rPr lang="fr-FR" dirty="0">
                <a:solidFill>
                  <a:schemeClr val="tx1"/>
                </a:solidFill>
              </a:rPr>
              <a:t>. </a:t>
            </a:r>
          </a:p>
          <a:p>
            <a:pPr algn="just"/>
            <a:r>
              <a:rPr lang="fr-FR" b="1" dirty="0">
                <a:solidFill>
                  <a:schemeClr val="tx1"/>
                </a:solidFill>
              </a:rPr>
              <a:t>C’est donc un déficit de 0,3 à 0,7% du PIB</a:t>
            </a:r>
            <a:r>
              <a:rPr lang="fr-FR" dirty="0">
                <a:solidFill>
                  <a:schemeClr val="tx1"/>
                </a:solidFill>
              </a:rPr>
              <a:t>.</a:t>
            </a:r>
            <a:r>
              <a:rPr lang="fr-FR" dirty="0">
                <a:solidFill>
                  <a:schemeClr val="tx1"/>
                </a:solidFill>
                <a:effectLst/>
              </a:rPr>
              <a:t> </a:t>
            </a:r>
            <a:r>
              <a:rPr lang="fr-FR" dirty="0">
                <a:solidFill>
                  <a:schemeClr val="tx1"/>
                </a:solidFill>
              </a:rPr>
              <a:t>Conseil d’Orientation des Retraites</a:t>
            </a:r>
          </a:p>
          <a:p>
            <a:pPr algn="just"/>
            <a:endParaRPr lang="fr-FR" dirty="0">
              <a:solidFill>
                <a:schemeClr val="tx1"/>
              </a:solidFill>
            </a:endParaRPr>
          </a:p>
          <a:p>
            <a:pPr algn="just"/>
            <a:endParaRPr lang="fr-FR" dirty="0"/>
          </a:p>
        </p:txBody>
      </p:sp>
      <p:sp>
        <p:nvSpPr>
          <p:cNvPr id="4" name="Espace réservé du numéro de diapositive 3">
            <a:extLst>
              <a:ext uri="{FF2B5EF4-FFF2-40B4-BE49-F238E27FC236}">
                <a16:creationId xmlns:a16="http://schemas.microsoft.com/office/drawing/2014/main" xmlns="" id="{93200D3E-C33D-4E02-ABE5-39B414761B82}"/>
              </a:ext>
            </a:extLst>
          </p:cNvPr>
          <p:cNvSpPr>
            <a:spLocks noGrp="1"/>
          </p:cNvSpPr>
          <p:nvPr>
            <p:ph type="sldNum" sz="quarter" idx="12"/>
          </p:nvPr>
        </p:nvSpPr>
        <p:spPr/>
        <p:txBody>
          <a:bodyPr/>
          <a:lstStyle/>
          <a:p>
            <a:fld id="{FCECBEB8-33A6-4BB4-AB56-A426DBC42E45}" type="slidenum">
              <a:rPr lang="fr-FR" smtClean="0"/>
              <a:t>18</a:t>
            </a:fld>
            <a:endParaRPr lang="fr-FR"/>
          </a:p>
        </p:txBody>
      </p:sp>
      <p:sp>
        <p:nvSpPr>
          <p:cNvPr id="5" name="Espace réservé du pied de page 4">
            <a:extLst>
              <a:ext uri="{FF2B5EF4-FFF2-40B4-BE49-F238E27FC236}">
                <a16:creationId xmlns:a16="http://schemas.microsoft.com/office/drawing/2014/main" xmlns="" id="{83C8DD21-2F3F-42CA-8919-00F80599FE49}"/>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3882588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CCF46FF-4733-4E38-97B9-F3A418A6A37B}"/>
              </a:ext>
            </a:extLst>
          </p:cNvPr>
          <p:cNvSpPr>
            <a:spLocks noGrp="1"/>
          </p:cNvSpPr>
          <p:nvPr>
            <p:ph type="title"/>
          </p:nvPr>
        </p:nvSpPr>
        <p:spPr/>
        <p:txBody>
          <a:bodyPr/>
          <a:lstStyle/>
          <a:p>
            <a:r>
              <a:rPr lang="fr-FR" b="1" dirty="0"/>
              <a:t>Fake news autour des 12 milliards annoncés par le gouvernement ?</a:t>
            </a:r>
          </a:p>
        </p:txBody>
      </p:sp>
      <p:sp>
        <p:nvSpPr>
          <p:cNvPr id="3" name="Espace réservé du contenu 2">
            <a:extLst>
              <a:ext uri="{FF2B5EF4-FFF2-40B4-BE49-F238E27FC236}">
                <a16:creationId xmlns:a16="http://schemas.microsoft.com/office/drawing/2014/main" xmlns="" id="{4B15F008-5892-42E6-B7FA-45C9847BB257}"/>
              </a:ext>
            </a:extLst>
          </p:cNvPr>
          <p:cNvSpPr>
            <a:spLocks noGrp="1"/>
          </p:cNvSpPr>
          <p:nvPr>
            <p:ph idx="1"/>
          </p:nvPr>
        </p:nvSpPr>
        <p:spPr/>
        <p:txBody>
          <a:bodyPr>
            <a:normAutofit lnSpcReduction="10000"/>
          </a:bodyPr>
          <a:lstStyle/>
          <a:p>
            <a:pPr algn="just"/>
            <a:r>
              <a:rPr lang="fr-FR" dirty="0">
                <a:solidFill>
                  <a:schemeClr val="tx1"/>
                </a:solidFill>
              </a:rPr>
              <a:t>L’objectif retenu par le gouvernement est de trouver 12 milliards d’euros en 2027. </a:t>
            </a:r>
          </a:p>
          <a:p>
            <a:pPr algn="just"/>
            <a:r>
              <a:rPr lang="fr-FR" dirty="0" smtClean="0">
                <a:solidFill>
                  <a:schemeClr val="tx1"/>
                </a:solidFill>
              </a:rPr>
              <a:t>Toutefois, </a:t>
            </a:r>
            <a:r>
              <a:rPr lang="fr-FR" dirty="0">
                <a:solidFill>
                  <a:schemeClr val="tx1"/>
                </a:solidFill>
              </a:rPr>
              <a:t>ces déficits ne s’expliquent </a:t>
            </a:r>
            <a:r>
              <a:rPr lang="fr-FR" dirty="0" smtClean="0">
                <a:solidFill>
                  <a:schemeClr val="tx1"/>
                </a:solidFill>
              </a:rPr>
              <a:t>pas par </a:t>
            </a:r>
            <a:r>
              <a:rPr lang="fr-FR" dirty="0">
                <a:solidFill>
                  <a:schemeClr val="tx1"/>
                </a:solidFill>
              </a:rPr>
              <a:t>un problème </a:t>
            </a:r>
            <a:r>
              <a:rPr lang="fr-FR" dirty="0" smtClean="0">
                <a:solidFill>
                  <a:schemeClr val="tx1"/>
                </a:solidFill>
              </a:rPr>
              <a:t>inhérent à notre </a:t>
            </a:r>
            <a:r>
              <a:rPr lang="fr-FR" dirty="0">
                <a:solidFill>
                  <a:schemeClr val="tx1"/>
                </a:solidFill>
              </a:rPr>
              <a:t>système </a:t>
            </a:r>
            <a:r>
              <a:rPr lang="fr-FR" dirty="0" smtClean="0">
                <a:solidFill>
                  <a:schemeClr val="tx1"/>
                </a:solidFill>
              </a:rPr>
              <a:t>ou une </a:t>
            </a:r>
            <a:r>
              <a:rPr lang="fr-FR" dirty="0">
                <a:solidFill>
                  <a:schemeClr val="tx1"/>
                </a:solidFill>
              </a:rPr>
              <a:t>trop grande générosité comme tente de nous le faire croire le gouvernement. </a:t>
            </a:r>
          </a:p>
          <a:p>
            <a:pPr algn="just"/>
            <a:r>
              <a:rPr lang="fr-FR" dirty="0">
                <a:solidFill>
                  <a:schemeClr val="tx1"/>
                </a:solidFill>
              </a:rPr>
              <a:t>Le déficit s’explique en grande partie par le papy-boom et la dégradation du ratio cotisant/retraité, mais aussi dans une large par le niveau élevé du chômage. Le taux de chômage reste encore </a:t>
            </a:r>
            <a:r>
              <a:rPr lang="fr-FR" dirty="0" smtClean="0">
                <a:solidFill>
                  <a:schemeClr val="tx1"/>
                </a:solidFill>
              </a:rPr>
              <a:t>à plus de 8% (malgré un indicateur très discutable), </a:t>
            </a:r>
            <a:r>
              <a:rPr lang="fr-FR" dirty="0">
                <a:solidFill>
                  <a:schemeClr val="tx1"/>
                </a:solidFill>
              </a:rPr>
              <a:t>rappelons qu’il n’est jamais descendu en dessous des 7% depuis le tournant de la rigueur en 1982.</a:t>
            </a:r>
          </a:p>
          <a:p>
            <a:pPr algn="just"/>
            <a:r>
              <a:rPr lang="fr-FR" dirty="0">
                <a:solidFill>
                  <a:schemeClr val="tx1"/>
                </a:solidFill>
              </a:rPr>
              <a:t>Mais, dès 2001 avait été créé le Fonds de Réserve pour les </a:t>
            </a:r>
            <a:r>
              <a:rPr lang="fr-FR" b="1" dirty="0">
                <a:solidFill>
                  <a:schemeClr val="tx1"/>
                </a:solidFill>
              </a:rPr>
              <a:t>Retraites</a:t>
            </a:r>
            <a:r>
              <a:rPr lang="fr-FR" dirty="0">
                <a:solidFill>
                  <a:schemeClr val="tx1"/>
                </a:solidFill>
              </a:rPr>
              <a:t> en vue de préparer ces périodes démographiques difficiles entre 2020 et 2040. </a:t>
            </a:r>
          </a:p>
          <a:p>
            <a:pPr algn="just"/>
            <a:r>
              <a:rPr lang="fr-FR" b="1" dirty="0">
                <a:solidFill>
                  <a:schemeClr val="tx1"/>
                </a:solidFill>
              </a:rPr>
              <a:t>Ce déficit est prévu et anticipé depuis des années ! </a:t>
            </a:r>
          </a:p>
          <a:p>
            <a:pPr algn="just"/>
            <a:endParaRPr lang="fr-FR" dirty="0"/>
          </a:p>
        </p:txBody>
      </p:sp>
      <p:sp>
        <p:nvSpPr>
          <p:cNvPr id="4" name="Espace réservé du numéro de diapositive 3">
            <a:extLst>
              <a:ext uri="{FF2B5EF4-FFF2-40B4-BE49-F238E27FC236}">
                <a16:creationId xmlns:a16="http://schemas.microsoft.com/office/drawing/2014/main" xmlns="" id="{674BAAF8-4DC1-4F3A-A09F-8DB2C8D6C47B}"/>
              </a:ext>
            </a:extLst>
          </p:cNvPr>
          <p:cNvSpPr>
            <a:spLocks noGrp="1"/>
          </p:cNvSpPr>
          <p:nvPr>
            <p:ph type="sldNum" sz="quarter" idx="12"/>
          </p:nvPr>
        </p:nvSpPr>
        <p:spPr/>
        <p:txBody>
          <a:bodyPr/>
          <a:lstStyle/>
          <a:p>
            <a:fld id="{FCECBEB8-33A6-4BB4-AB56-A426DBC42E45}" type="slidenum">
              <a:rPr lang="fr-FR" smtClean="0"/>
              <a:t>19</a:t>
            </a:fld>
            <a:endParaRPr lang="fr-FR"/>
          </a:p>
        </p:txBody>
      </p:sp>
      <p:sp>
        <p:nvSpPr>
          <p:cNvPr id="5" name="Espace réservé du pied de page 4">
            <a:extLst>
              <a:ext uri="{FF2B5EF4-FFF2-40B4-BE49-F238E27FC236}">
                <a16:creationId xmlns:a16="http://schemas.microsoft.com/office/drawing/2014/main" xmlns="" id="{DC0E6F7F-D5AD-4DBD-93FC-6C43645FBDEF}"/>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4215734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88191BE-6C95-4304-A5FB-D793C82DEDF8}"/>
              </a:ext>
            </a:extLst>
          </p:cNvPr>
          <p:cNvSpPr>
            <a:spLocks noGrp="1"/>
          </p:cNvSpPr>
          <p:nvPr>
            <p:ph type="title"/>
          </p:nvPr>
        </p:nvSpPr>
        <p:spPr/>
        <p:txBody>
          <a:bodyPr>
            <a:normAutofit/>
          </a:bodyPr>
          <a:lstStyle/>
          <a:p>
            <a:r>
              <a:rPr lang="fr-FR" sz="3600" b="1" dirty="0"/>
              <a:t>La CGT et les retraites</a:t>
            </a:r>
          </a:p>
        </p:txBody>
      </p:sp>
      <p:sp>
        <p:nvSpPr>
          <p:cNvPr id="3" name="Espace réservé du contenu 2">
            <a:extLst>
              <a:ext uri="{FF2B5EF4-FFF2-40B4-BE49-F238E27FC236}">
                <a16:creationId xmlns:a16="http://schemas.microsoft.com/office/drawing/2014/main" xmlns="" id="{E61B23FE-F8E4-4416-B22F-FBD859EA882A}"/>
              </a:ext>
            </a:extLst>
          </p:cNvPr>
          <p:cNvSpPr>
            <a:spLocks noGrp="1"/>
          </p:cNvSpPr>
          <p:nvPr>
            <p:ph idx="1"/>
          </p:nvPr>
        </p:nvSpPr>
        <p:spPr>
          <a:xfrm>
            <a:off x="1143000" y="1812023"/>
            <a:ext cx="9872871" cy="4283978"/>
          </a:xfrm>
        </p:spPr>
        <p:txBody>
          <a:bodyPr/>
          <a:lstStyle/>
          <a:p>
            <a:pPr algn="just"/>
            <a:r>
              <a:rPr lang="fr-FR" dirty="0">
                <a:solidFill>
                  <a:schemeClr val="tx1"/>
                </a:solidFill>
              </a:rPr>
              <a:t>La CGT propose un ensemble de propositions revendicatives sur le dossier retraite, résultat de nos luttes et de nos congrès, qui vise à consolider l’ensemble de notre système de pensions.</a:t>
            </a:r>
          </a:p>
          <a:p>
            <a:pPr algn="just"/>
            <a:r>
              <a:rPr lang="fr-FR" dirty="0">
                <a:solidFill>
                  <a:schemeClr val="tx1"/>
                </a:solidFill>
              </a:rPr>
              <a:t>Ces propositions s’appuient sur des valeurs de justice sociale, prennent en compte la réalité des situations professionnelles, et comportent des mesures de financement conjuguant amélioration de l’emploi, des salaires, égalité femme/homme, reconnaissance des qualifications et garanties collectives sur le long terme.</a:t>
            </a:r>
          </a:p>
        </p:txBody>
      </p:sp>
      <p:sp>
        <p:nvSpPr>
          <p:cNvPr id="4" name="Espace réservé du pied de page 3">
            <a:extLst>
              <a:ext uri="{FF2B5EF4-FFF2-40B4-BE49-F238E27FC236}">
                <a16:creationId xmlns:a16="http://schemas.microsoft.com/office/drawing/2014/main" xmlns="" id="{4A9BB21B-0D0D-4EE3-B6F2-DB49394A38C0}"/>
              </a:ext>
            </a:extLst>
          </p:cNvPr>
          <p:cNvSpPr>
            <a:spLocks noGrp="1"/>
          </p:cNvSpPr>
          <p:nvPr>
            <p:ph type="ftr" sz="quarter" idx="11"/>
          </p:nvPr>
        </p:nvSpPr>
        <p:spPr/>
        <p:txBody>
          <a:bodyPr/>
          <a:lstStyle/>
          <a:p>
            <a:r>
              <a:rPr lang="fr-FR"/>
              <a:t>PROJET CGT Comment financer nos propositions ?</a:t>
            </a:r>
          </a:p>
        </p:txBody>
      </p:sp>
      <p:sp>
        <p:nvSpPr>
          <p:cNvPr id="5" name="Espace réservé du numéro de diapositive 4">
            <a:extLst>
              <a:ext uri="{FF2B5EF4-FFF2-40B4-BE49-F238E27FC236}">
                <a16:creationId xmlns:a16="http://schemas.microsoft.com/office/drawing/2014/main" xmlns="" id="{C2DA9EF5-EDF8-4A48-A747-66174B986E3C}"/>
              </a:ext>
            </a:extLst>
          </p:cNvPr>
          <p:cNvSpPr>
            <a:spLocks noGrp="1"/>
          </p:cNvSpPr>
          <p:nvPr>
            <p:ph type="sldNum" sz="quarter" idx="12"/>
          </p:nvPr>
        </p:nvSpPr>
        <p:spPr/>
        <p:txBody>
          <a:bodyPr/>
          <a:lstStyle/>
          <a:p>
            <a:fld id="{2F5152DE-647B-464B-B810-9848372FEF49}" type="slidenum">
              <a:rPr lang="fr-FR" smtClean="0"/>
              <a:t>2</a:t>
            </a:fld>
            <a:endParaRPr lang="fr-FR"/>
          </a:p>
        </p:txBody>
      </p:sp>
    </p:spTree>
    <p:extLst>
      <p:ext uri="{BB962C8B-B14F-4D97-AF65-F5344CB8AC3E}">
        <p14:creationId xmlns:p14="http://schemas.microsoft.com/office/powerpoint/2010/main" val="35992448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20F52A0-5C11-419F-9AC6-A1158975382C}"/>
              </a:ext>
            </a:extLst>
          </p:cNvPr>
          <p:cNvSpPr>
            <a:spLocks noGrp="1"/>
          </p:cNvSpPr>
          <p:nvPr>
            <p:ph type="title"/>
          </p:nvPr>
        </p:nvSpPr>
        <p:spPr/>
        <p:txBody>
          <a:bodyPr/>
          <a:lstStyle/>
          <a:p>
            <a:r>
              <a:rPr lang="fr-FR" b="1" dirty="0"/>
              <a:t>150 milliards de réserves</a:t>
            </a:r>
          </a:p>
        </p:txBody>
      </p:sp>
      <p:sp>
        <p:nvSpPr>
          <p:cNvPr id="3" name="Espace réservé du contenu 2">
            <a:extLst>
              <a:ext uri="{FF2B5EF4-FFF2-40B4-BE49-F238E27FC236}">
                <a16:creationId xmlns:a16="http://schemas.microsoft.com/office/drawing/2014/main" xmlns="" id="{0BBF3FDD-DB3E-4D52-A449-30AE98FE27FA}"/>
              </a:ext>
            </a:extLst>
          </p:cNvPr>
          <p:cNvSpPr>
            <a:spLocks noGrp="1"/>
          </p:cNvSpPr>
          <p:nvPr>
            <p:ph idx="1"/>
          </p:nvPr>
        </p:nvSpPr>
        <p:spPr/>
        <p:txBody>
          <a:bodyPr/>
          <a:lstStyle/>
          <a:p>
            <a:pPr algn="just"/>
            <a:r>
              <a:rPr lang="fr-FR" dirty="0">
                <a:solidFill>
                  <a:schemeClr val="tx1"/>
                </a:solidFill>
              </a:rPr>
              <a:t>Le fond de réserve des retraites dispose aujourd'hui de 36 milliards d’euros.</a:t>
            </a:r>
          </a:p>
          <a:p>
            <a:pPr algn="just"/>
            <a:r>
              <a:rPr lang="fr-FR" dirty="0">
                <a:solidFill>
                  <a:schemeClr val="tx1"/>
                </a:solidFill>
              </a:rPr>
              <a:t>D’autres réserves existent et peuvent également contribuer à résorber les déficits à venir du système de retraite, par exemple les retraites complémentaires ont environ 70 milliards de réserves,</a:t>
            </a:r>
          </a:p>
          <a:p>
            <a:pPr algn="just"/>
            <a:r>
              <a:rPr lang="fr-FR" dirty="0">
                <a:solidFill>
                  <a:schemeClr val="tx1"/>
                </a:solidFill>
              </a:rPr>
              <a:t>Les régimes de salariés dans leur ensemble disposent  donc de plus de </a:t>
            </a:r>
            <a:r>
              <a:rPr lang="fr-FR" dirty="0" smtClean="0">
                <a:solidFill>
                  <a:schemeClr val="tx1"/>
                </a:solidFill>
              </a:rPr>
              <a:t>150 </a:t>
            </a:r>
            <a:r>
              <a:rPr lang="fr-FR" dirty="0">
                <a:solidFill>
                  <a:schemeClr val="tx1"/>
                </a:solidFill>
              </a:rPr>
              <a:t>milliards </a:t>
            </a:r>
            <a:r>
              <a:rPr lang="fr-FR" dirty="0" smtClean="0">
                <a:solidFill>
                  <a:schemeClr val="tx1"/>
                </a:solidFill>
              </a:rPr>
              <a:t>d’euros, </a:t>
            </a:r>
            <a:r>
              <a:rPr lang="fr-FR" dirty="0">
                <a:solidFill>
                  <a:schemeClr val="tx1"/>
                </a:solidFill>
              </a:rPr>
              <a:t>de quoi voir venir. </a:t>
            </a:r>
          </a:p>
        </p:txBody>
      </p:sp>
      <p:sp>
        <p:nvSpPr>
          <p:cNvPr id="4" name="Espace réservé du numéro de diapositive 3">
            <a:extLst>
              <a:ext uri="{FF2B5EF4-FFF2-40B4-BE49-F238E27FC236}">
                <a16:creationId xmlns:a16="http://schemas.microsoft.com/office/drawing/2014/main" xmlns="" id="{9EA64335-5812-4015-AC40-55A57E1B224C}"/>
              </a:ext>
            </a:extLst>
          </p:cNvPr>
          <p:cNvSpPr>
            <a:spLocks noGrp="1"/>
          </p:cNvSpPr>
          <p:nvPr>
            <p:ph type="sldNum" sz="quarter" idx="12"/>
          </p:nvPr>
        </p:nvSpPr>
        <p:spPr/>
        <p:txBody>
          <a:bodyPr/>
          <a:lstStyle/>
          <a:p>
            <a:fld id="{FCECBEB8-33A6-4BB4-AB56-A426DBC42E45}" type="slidenum">
              <a:rPr lang="fr-FR" smtClean="0"/>
              <a:t>20</a:t>
            </a:fld>
            <a:endParaRPr lang="fr-FR"/>
          </a:p>
        </p:txBody>
      </p:sp>
      <p:sp>
        <p:nvSpPr>
          <p:cNvPr id="5" name="Espace réservé du pied de page 4">
            <a:extLst>
              <a:ext uri="{FF2B5EF4-FFF2-40B4-BE49-F238E27FC236}">
                <a16:creationId xmlns:a16="http://schemas.microsoft.com/office/drawing/2014/main" xmlns="" id="{19F44B15-269A-45AD-9F60-FFCFBFD445F1}"/>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1341500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xmlns="" id="{7E373E2A-12E9-4DBB-91E1-E0AF5217453D}"/>
              </a:ext>
            </a:extLst>
          </p:cNvPr>
          <p:cNvSpPr>
            <a:spLocks noGrp="1"/>
          </p:cNvSpPr>
          <p:nvPr>
            <p:ph type="ctrTitle"/>
          </p:nvPr>
        </p:nvSpPr>
        <p:spPr>
          <a:xfrm>
            <a:off x="1736035" y="2288534"/>
            <a:ext cx="9144000" cy="1098086"/>
          </a:xfrm>
        </p:spPr>
        <p:txBody>
          <a:bodyPr>
            <a:noAutofit/>
          </a:bodyPr>
          <a:lstStyle/>
          <a:p>
            <a:r>
              <a:rPr lang="fr-FR" dirty="0"/>
              <a:t>Nos solutions de financement</a:t>
            </a:r>
          </a:p>
        </p:txBody>
      </p:sp>
      <p:sp>
        <p:nvSpPr>
          <p:cNvPr id="6" name="Sous-titre 5">
            <a:extLst>
              <a:ext uri="{FF2B5EF4-FFF2-40B4-BE49-F238E27FC236}">
                <a16:creationId xmlns:a16="http://schemas.microsoft.com/office/drawing/2014/main" xmlns="" id="{0C234CAD-6A99-4A5A-BD96-C1D933558182}"/>
              </a:ext>
            </a:extLst>
          </p:cNvPr>
          <p:cNvSpPr>
            <a:spLocks noGrp="1"/>
          </p:cNvSpPr>
          <p:nvPr>
            <p:ph type="subTitle" idx="1"/>
          </p:nvPr>
        </p:nvSpPr>
        <p:spPr/>
        <p:txBody>
          <a:bodyPr>
            <a:normAutofit fontScale="55000" lnSpcReduction="20000"/>
          </a:bodyPr>
          <a:lstStyle/>
          <a:p>
            <a:r>
              <a:rPr lang="fr-FR" sz="4000" dirty="0"/>
              <a:t>Des solutions qui permettent d’améliorer notre système de retraite actuel </a:t>
            </a:r>
          </a:p>
          <a:p>
            <a:r>
              <a:rPr lang="fr-FR" sz="4000" dirty="0"/>
              <a:t>Outre les solutions pour combler les déficits à court terme, il est indispensable d’avoir une vision à long terme et de trouver des ressources pour pérenniser notre système</a:t>
            </a:r>
          </a:p>
        </p:txBody>
      </p:sp>
      <p:sp>
        <p:nvSpPr>
          <p:cNvPr id="2" name="Espace réservé du pied de page 1">
            <a:extLst>
              <a:ext uri="{FF2B5EF4-FFF2-40B4-BE49-F238E27FC236}">
                <a16:creationId xmlns:a16="http://schemas.microsoft.com/office/drawing/2014/main" xmlns="" id="{A138C846-78C0-43D3-A3C2-D7B99C67E9B6}"/>
              </a:ext>
            </a:extLst>
          </p:cNvPr>
          <p:cNvSpPr>
            <a:spLocks noGrp="1"/>
          </p:cNvSpPr>
          <p:nvPr>
            <p:ph type="ftr" sz="quarter" idx="11"/>
          </p:nvPr>
        </p:nvSpPr>
        <p:spPr/>
        <p:txBody>
          <a:bodyPr/>
          <a:lstStyle/>
          <a:p>
            <a:r>
              <a:rPr lang="fr-FR"/>
              <a:t>PROJET CGT Comment financer nos propositions ?</a:t>
            </a:r>
          </a:p>
        </p:txBody>
      </p:sp>
      <p:sp>
        <p:nvSpPr>
          <p:cNvPr id="4" name="Espace réservé du numéro de diapositive 3">
            <a:extLst>
              <a:ext uri="{FF2B5EF4-FFF2-40B4-BE49-F238E27FC236}">
                <a16:creationId xmlns:a16="http://schemas.microsoft.com/office/drawing/2014/main" xmlns="" id="{26D3E739-1CAB-4D51-938B-0C6A8DD5B670}"/>
              </a:ext>
            </a:extLst>
          </p:cNvPr>
          <p:cNvSpPr>
            <a:spLocks noGrp="1"/>
          </p:cNvSpPr>
          <p:nvPr>
            <p:ph type="sldNum" sz="quarter" idx="12"/>
          </p:nvPr>
        </p:nvSpPr>
        <p:spPr/>
        <p:txBody>
          <a:bodyPr/>
          <a:lstStyle/>
          <a:p>
            <a:fld id="{FCECBEB8-33A6-4BB4-AB56-A426DBC42E45}" type="slidenum">
              <a:rPr lang="fr-FR" smtClean="0"/>
              <a:t>21</a:t>
            </a:fld>
            <a:endParaRPr lang="fr-FR"/>
          </a:p>
        </p:txBody>
      </p:sp>
    </p:spTree>
    <p:extLst>
      <p:ext uri="{BB962C8B-B14F-4D97-AF65-F5344CB8AC3E}">
        <p14:creationId xmlns:p14="http://schemas.microsoft.com/office/powerpoint/2010/main" val="4147235658"/>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9326970-EF69-447B-8881-E7E31FF2AD10}"/>
              </a:ext>
            </a:extLst>
          </p:cNvPr>
          <p:cNvSpPr>
            <a:spLocks noGrp="1"/>
          </p:cNvSpPr>
          <p:nvPr>
            <p:ph type="title"/>
          </p:nvPr>
        </p:nvSpPr>
        <p:spPr/>
        <p:txBody>
          <a:bodyPr>
            <a:normAutofit fontScale="90000"/>
          </a:bodyPr>
          <a:lstStyle/>
          <a:p>
            <a:r>
              <a:rPr lang="fr-FR" b="1" i="1" dirty="0"/>
              <a:t>Un choc salarial pour la justice sociale et pour nos retraites</a:t>
            </a:r>
            <a:r>
              <a:rPr lang="fr-FR" b="1" dirty="0"/>
              <a:t/>
            </a:r>
            <a:br>
              <a:rPr lang="fr-FR" b="1" dirty="0"/>
            </a:br>
            <a:endParaRPr lang="fr-FR" b="1" dirty="0"/>
          </a:p>
        </p:txBody>
      </p:sp>
      <p:sp>
        <p:nvSpPr>
          <p:cNvPr id="3" name="Espace réservé du contenu 2">
            <a:extLst>
              <a:ext uri="{FF2B5EF4-FFF2-40B4-BE49-F238E27FC236}">
                <a16:creationId xmlns:a16="http://schemas.microsoft.com/office/drawing/2014/main" xmlns="" id="{893C045D-12AD-4526-BBA8-F95294EE3B28}"/>
              </a:ext>
            </a:extLst>
          </p:cNvPr>
          <p:cNvSpPr>
            <a:spLocks noGrp="1"/>
          </p:cNvSpPr>
          <p:nvPr>
            <p:ph idx="1"/>
          </p:nvPr>
        </p:nvSpPr>
        <p:spPr/>
        <p:txBody>
          <a:bodyPr/>
          <a:lstStyle/>
          <a:p>
            <a:pPr algn="just"/>
            <a:r>
              <a:rPr lang="fr-FR" dirty="0">
                <a:solidFill>
                  <a:schemeClr val="tx1"/>
                </a:solidFill>
              </a:rPr>
              <a:t>À court terme un choc salarial permettrait d’augmenter fortement les cotisations. L’augmentation du SMIC ainsi que l’égalité salariale entre les femmes et les hommes sont les deux modalités les plus évidentes. </a:t>
            </a:r>
          </a:p>
          <a:p>
            <a:pPr algn="just"/>
            <a:r>
              <a:rPr lang="fr-FR" dirty="0">
                <a:solidFill>
                  <a:schemeClr val="tx1"/>
                </a:solidFill>
              </a:rPr>
              <a:t>Ces éléments sont des éléments de court terme puisqu’à long terme des prestations proportionnelles à ces augmentations devront être versées. </a:t>
            </a:r>
          </a:p>
          <a:p>
            <a:pPr algn="just"/>
            <a:r>
              <a:rPr lang="fr-FR" dirty="0">
                <a:solidFill>
                  <a:schemeClr val="tx1"/>
                </a:solidFill>
              </a:rPr>
              <a:t>Des augmentations de salaires régulières sont donc nécessaires pour assurer le financement pérenne du système. </a:t>
            </a:r>
          </a:p>
          <a:p>
            <a:pPr algn="just"/>
            <a:endParaRPr lang="fr-FR" dirty="0"/>
          </a:p>
        </p:txBody>
      </p:sp>
      <p:sp>
        <p:nvSpPr>
          <p:cNvPr id="4" name="Espace réservé du numéro de diapositive 3">
            <a:extLst>
              <a:ext uri="{FF2B5EF4-FFF2-40B4-BE49-F238E27FC236}">
                <a16:creationId xmlns:a16="http://schemas.microsoft.com/office/drawing/2014/main" xmlns="" id="{E7B5F1A3-C705-4B2C-B46E-B0EFB577B383}"/>
              </a:ext>
            </a:extLst>
          </p:cNvPr>
          <p:cNvSpPr>
            <a:spLocks noGrp="1"/>
          </p:cNvSpPr>
          <p:nvPr>
            <p:ph type="sldNum" sz="quarter" idx="12"/>
          </p:nvPr>
        </p:nvSpPr>
        <p:spPr/>
        <p:txBody>
          <a:bodyPr/>
          <a:lstStyle/>
          <a:p>
            <a:fld id="{FCECBEB8-33A6-4BB4-AB56-A426DBC42E45}" type="slidenum">
              <a:rPr lang="fr-FR" smtClean="0"/>
              <a:t>22</a:t>
            </a:fld>
            <a:endParaRPr lang="fr-FR"/>
          </a:p>
        </p:txBody>
      </p:sp>
      <p:sp>
        <p:nvSpPr>
          <p:cNvPr id="5" name="Espace réservé du pied de page 4">
            <a:extLst>
              <a:ext uri="{FF2B5EF4-FFF2-40B4-BE49-F238E27FC236}">
                <a16:creationId xmlns:a16="http://schemas.microsoft.com/office/drawing/2014/main" xmlns="" id="{E30872E3-2237-47D6-906E-3863E85A9145}"/>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16360140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F8B3565-5AA3-4F58-AD41-CE772DF32DE2}"/>
              </a:ext>
            </a:extLst>
          </p:cNvPr>
          <p:cNvSpPr>
            <a:spLocks noGrp="1"/>
          </p:cNvSpPr>
          <p:nvPr>
            <p:ph type="title"/>
          </p:nvPr>
        </p:nvSpPr>
        <p:spPr/>
        <p:txBody>
          <a:bodyPr>
            <a:normAutofit/>
          </a:bodyPr>
          <a:lstStyle/>
          <a:p>
            <a:r>
              <a:rPr lang="fr-FR" b="1" i="1" dirty="0"/>
              <a:t>Une revalorisation salariale pour la justice sociale et pour nos retraites</a:t>
            </a:r>
            <a:endParaRPr lang="fr-FR" b="1" dirty="0"/>
          </a:p>
        </p:txBody>
      </p:sp>
      <p:sp>
        <p:nvSpPr>
          <p:cNvPr id="3" name="Espace réservé du contenu 2">
            <a:extLst>
              <a:ext uri="{FF2B5EF4-FFF2-40B4-BE49-F238E27FC236}">
                <a16:creationId xmlns:a16="http://schemas.microsoft.com/office/drawing/2014/main" xmlns="" id="{0EFBF1D0-D43B-4E50-8DE4-251A7A1C5461}"/>
              </a:ext>
            </a:extLst>
          </p:cNvPr>
          <p:cNvSpPr>
            <a:spLocks noGrp="1"/>
          </p:cNvSpPr>
          <p:nvPr>
            <p:ph idx="1"/>
          </p:nvPr>
        </p:nvSpPr>
        <p:spPr/>
        <p:txBody>
          <a:bodyPr>
            <a:normAutofit lnSpcReduction="10000"/>
          </a:bodyPr>
          <a:lstStyle/>
          <a:p>
            <a:pPr algn="just"/>
            <a:r>
              <a:rPr lang="fr-FR" dirty="0">
                <a:solidFill>
                  <a:schemeClr val="tx1"/>
                </a:solidFill>
              </a:rPr>
              <a:t>À court terme une revalorisation salariale permettrait d’augmenter fortement les cotisations. L’augmentation du SMIC ainsi que l’égalité salariale entre les femmes et les hommes sont les deux modalités les plus évidentes</a:t>
            </a:r>
          </a:p>
          <a:p>
            <a:pPr algn="just"/>
            <a:r>
              <a:rPr lang="fr-FR" b="1" dirty="0">
                <a:solidFill>
                  <a:schemeClr val="tx1"/>
                </a:solidFill>
              </a:rPr>
              <a:t>Pour rappel, une augmentation des salaires </a:t>
            </a:r>
            <a:r>
              <a:rPr lang="fr-FR" b="1" dirty="0" smtClean="0">
                <a:solidFill>
                  <a:schemeClr val="tx1"/>
                </a:solidFill>
              </a:rPr>
              <a:t>du privé de </a:t>
            </a:r>
            <a:r>
              <a:rPr lang="fr-FR" b="1" dirty="0">
                <a:solidFill>
                  <a:schemeClr val="tx1"/>
                </a:solidFill>
              </a:rPr>
              <a:t>5</a:t>
            </a:r>
            <a:r>
              <a:rPr lang="fr-FR" b="1" dirty="0" smtClean="0">
                <a:solidFill>
                  <a:schemeClr val="tx1"/>
                </a:solidFill>
              </a:rPr>
              <a:t>% </a:t>
            </a:r>
            <a:r>
              <a:rPr lang="fr-FR" b="1" dirty="0">
                <a:solidFill>
                  <a:schemeClr val="tx1"/>
                </a:solidFill>
              </a:rPr>
              <a:t>engendrerait de suite </a:t>
            </a:r>
            <a:r>
              <a:rPr lang="fr-FR" b="1" dirty="0" smtClean="0">
                <a:solidFill>
                  <a:schemeClr val="tx1"/>
                </a:solidFill>
              </a:rPr>
              <a:t>18 </a:t>
            </a:r>
            <a:r>
              <a:rPr lang="fr-FR" b="1" dirty="0">
                <a:solidFill>
                  <a:schemeClr val="tx1"/>
                </a:solidFill>
              </a:rPr>
              <a:t>milliards de </a:t>
            </a:r>
            <a:r>
              <a:rPr lang="fr-FR" b="1" dirty="0" smtClean="0">
                <a:solidFill>
                  <a:schemeClr val="tx1"/>
                </a:solidFill>
              </a:rPr>
              <a:t>cotisations sociales dont 9 milliards </a:t>
            </a:r>
            <a:r>
              <a:rPr lang="fr-FR" b="1" dirty="0">
                <a:solidFill>
                  <a:schemeClr val="tx1"/>
                </a:solidFill>
              </a:rPr>
              <a:t>pour les retraites</a:t>
            </a:r>
            <a:r>
              <a:rPr lang="fr-FR" b="1" dirty="0" smtClean="0">
                <a:solidFill>
                  <a:schemeClr val="tx1"/>
                </a:solidFill>
              </a:rPr>
              <a:t>.</a:t>
            </a:r>
          </a:p>
          <a:p>
            <a:pPr algn="just"/>
            <a:r>
              <a:rPr lang="fr-FR" b="1" dirty="0" smtClean="0">
                <a:solidFill>
                  <a:schemeClr val="tx1"/>
                </a:solidFill>
              </a:rPr>
              <a:t>L’augmentation du point d’indice de 5% apporterait 4 milliards de cotisations retraites</a:t>
            </a:r>
            <a:endParaRPr lang="fr-FR" b="1" dirty="0">
              <a:solidFill>
                <a:schemeClr val="tx1"/>
              </a:solidFill>
            </a:endParaRPr>
          </a:p>
          <a:p>
            <a:pPr algn="just"/>
            <a:r>
              <a:rPr lang="fr-FR" b="1" dirty="0">
                <a:solidFill>
                  <a:schemeClr val="tx1"/>
                </a:solidFill>
              </a:rPr>
              <a:t>L’égalité salariale entre les femmes et les hommes représenterait 6,5 milliards d’euros supplémentaires pour les retraites</a:t>
            </a:r>
            <a:endParaRPr lang="fr-FR" dirty="0">
              <a:solidFill>
                <a:schemeClr val="tx1"/>
              </a:solidFill>
            </a:endParaRPr>
          </a:p>
          <a:p>
            <a:pPr algn="just"/>
            <a:r>
              <a:rPr lang="fr-FR" dirty="0">
                <a:solidFill>
                  <a:schemeClr val="tx1"/>
                </a:solidFill>
              </a:rPr>
              <a:t>Ceci alors que le patronat qui vient une nouvelle fois d’exploser tous les records de </a:t>
            </a:r>
            <a:r>
              <a:rPr lang="fr-FR" dirty="0" smtClean="0">
                <a:solidFill>
                  <a:schemeClr val="tx1"/>
                </a:solidFill>
              </a:rPr>
              <a:t>dividendes </a:t>
            </a:r>
            <a:r>
              <a:rPr lang="fr-FR" dirty="0">
                <a:solidFill>
                  <a:schemeClr val="tx1"/>
                </a:solidFill>
              </a:rPr>
              <a:t>(49.2 milliards d’euros de dividendes pour les actionnaires du CAC 40 en 2019, soit une hausse de 12% par rapport à l’année dernière).  </a:t>
            </a:r>
          </a:p>
          <a:p>
            <a:pPr algn="just"/>
            <a:endParaRPr lang="fr-FR" dirty="0"/>
          </a:p>
        </p:txBody>
      </p:sp>
      <p:sp>
        <p:nvSpPr>
          <p:cNvPr id="4" name="Espace réservé du numéro de diapositive 3">
            <a:extLst>
              <a:ext uri="{FF2B5EF4-FFF2-40B4-BE49-F238E27FC236}">
                <a16:creationId xmlns:a16="http://schemas.microsoft.com/office/drawing/2014/main" xmlns="" id="{F3F5F774-5297-48F1-9ECB-31AC6F8C8062}"/>
              </a:ext>
            </a:extLst>
          </p:cNvPr>
          <p:cNvSpPr>
            <a:spLocks noGrp="1"/>
          </p:cNvSpPr>
          <p:nvPr>
            <p:ph type="sldNum" sz="quarter" idx="12"/>
          </p:nvPr>
        </p:nvSpPr>
        <p:spPr/>
        <p:txBody>
          <a:bodyPr/>
          <a:lstStyle/>
          <a:p>
            <a:fld id="{FCECBEB8-33A6-4BB4-AB56-A426DBC42E45}" type="slidenum">
              <a:rPr lang="fr-FR" smtClean="0"/>
              <a:t>23</a:t>
            </a:fld>
            <a:endParaRPr lang="fr-FR"/>
          </a:p>
        </p:txBody>
      </p:sp>
      <p:sp>
        <p:nvSpPr>
          <p:cNvPr id="5" name="Espace réservé du pied de page 4">
            <a:extLst>
              <a:ext uri="{FF2B5EF4-FFF2-40B4-BE49-F238E27FC236}">
                <a16:creationId xmlns:a16="http://schemas.microsoft.com/office/drawing/2014/main" xmlns="" id="{30D120C1-D6F6-48EC-9E9F-DCBD2523F5BE}"/>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27947958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EFA389F-D8B8-43BF-BAC7-50E395582DCA}"/>
              </a:ext>
            </a:extLst>
          </p:cNvPr>
          <p:cNvSpPr>
            <a:spLocks noGrp="1"/>
          </p:cNvSpPr>
          <p:nvPr>
            <p:ph type="title"/>
          </p:nvPr>
        </p:nvSpPr>
        <p:spPr/>
        <p:txBody>
          <a:bodyPr/>
          <a:lstStyle/>
          <a:p>
            <a:r>
              <a:rPr lang="fr-FR" b="1" i="1" dirty="0"/>
              <a:t>Lutter contre le chômage et investir dans des emplois de qualité</a:t>
            </a:r>
            <a:endParaRPr lang="fr-FR" dirty="0"/>
          </a:p>
        </p:txBody>
      </p:sp>
      <p:sp>
        <p:nvSpPr>
          <p:cNvPr id="3" name="Espace réservé du contenu 2">
            <a:extLst>
              <a:ext uri="{FF2B5EF4-FFF2-40B4-BE49-F238E27FC236}">
                <a16:creationId xmlns:a16="http://schemas.microsoft.com/office/drawing/2014/main" xmlns="" id="{8AB01259-83C5-4C53-98D5-7F8671133042}"/>
              </a:ext>
            </a:extLst>
          </p:cNvPr>
          <p:cNvSpPr>
            <a:spLocks noGrp="1"/>
          </p:cNvSpPr>
          <p:nvPr>
            <p:ph idx="1"/>
          </p:nvPr>
        </p:nvSpPr>
        <p:spPr/>
        <p:txBody>
          <a:bodyPr/>
          <a:lstStyle/>
          <a:p>
            <a:pPr algn="just"/>
            <a:r>
              <a:rPr lang="fr-FR" dirty="0">
                <a:solidFill>
                  <a:schemeClr val="tx1"/>
                </a:solidFill>
              </a:rPr>
              <a:t>Si le ratio actif/retraité se dégrade </a:t>
            </a:r>
            <a:r>
              <a:rPr lang="fr-FR" dirty="0" smtClean="0">
                <a:solidFill>
                  <a:schemeClr val="tx1"/>
                </a:solidFill>
              </a:rPr>
              <a:t>du fait de la démographie, </a:t>
            </a:r>
            <a:r>
              <a:rPr lang="fr-FR" dirty="0">
                <a:solidFill>
                  <a:schemeClr val="tx1"/>
                </a:solidFill>
              </a:rPr>
              <a:t>le ratio travailleur en emploi/retraité est quant à lui affecté par le chômage de masse qui sévit dans notre pays. </a:t>
            </a:r>
          </a:p>
          <a:p>
            <a:pPr algn="just"/>
            <a:r>
              <a:rPr lang="fr-FR" dirty="0">
                <a:solidFill>
                  <a:schemeClr val="tx1"/>
                </a:solidFill>
              </a:rPr>
              <a:t>L’aveu de faiblesse du gouvernement concernant le chômage (objectif de 7% selon les normes du BIT) est un danger pour le financement de nos retraites</a:t>
            </a:r>
          </a:p>
          <a:p>
            <a:pPr algn="just"/>
            <a:r>
              <a:rPr lang="fr-FR" dirty="0">
                <a:solidFill>
                  <a:schemeClr val="tx1"/>
                </a:solidFill>
              </a:rPr>
              <a:t>2.4% d’emplois en plus (soit le niveau d’avant crise, rien d’inatteignable) =  </a:t>
            </a:r>
            <a:r>
              <a:rPr lang="fr-FR" b="1" dirty="0">
                <a:solidFill>
                  <a:schemeClr val="tx1"/>
                </a:solidFill>
              </a:rPr>
              <a:t>9  milliards de cotisations sociales en plus et 7 milliards d’économies pour l’Assurance chômage.</a:t>
            </a:r>
            <a:endParaRPr lang="fr-FR" dirty="0">
              <a:solidFill>
                <a:schemeClr val="tx1"/>
              </a:solidFill>
            </a:endParaRPr>
          </a:p>
          <a:p>
            <a:pPr algn="just"/>
            <a:endParaRPr lang="fr-FR" dirty="0"/>
          </a:p>
        </p:txBody>
      </p:sp>
      <p:sp>
        <p:nvSpPr>
          <p:cNvPr id="4" name="Espace réservé du numéro de diapositive 3">
            <a:extLst>
              <a:ext uri="{FF2B5EF4-FFF2-40B4-BE49-F238E27FC236}">
                <a16:creationId xmlns:a16="http://schemas.microsoft.com/office/drawing/2014/main" xmlns="" id="{F0498567-DB5F-4A61-82E3-7C40B7403DC8}"/>
              </a:ext>
            </a:extLst>
          </p:cNvPr>
          <p:cNvSpPr>
            <a:spLocks noGrp="1"/>
          </p:cNvSpPr>
          <p:nvPr>
            <p:ph type="sldNum" sz="quarter" idx="12"/>
          </p:nvPr>
        </p:nvSpPr>
        <p:spPr/>
        <p:txBody>
          <a:bodyPr/>
          <a:lstStyle/>
          <a:p>
            <a:fld id="{FCECBEB8-33A6-4BB4-AB56-A426DBC42E45}" type="slidenum">
              <a:rPr lang="fr-FR" smtClean="0"/>
              <a:t>24</a:t>
            </a:fld>
            <a:endParaRPr lang="fr-FR"/>
          </a:p>
        </p:txBody>
      </p:sp>
      <p:sp>
        <p:nvSpPr>
          <p:cNvPr id="5" name="Espace réservé du pied de page 4">
            <a:extLst>
              <a:ext uri="{FF2B5EF4-FFF2-40B4-BE49-F238E27FC236}">
                <a16:creationId xmlns:a16="http://schemas.microsoft.com/office/drawing/2014/main" xmlns="" id="{D8B0FBBC-E6E2-415F-8E9A-D7900E6EF2CD}"/>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1761721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i="1" dirty="0"/>
              <a:t>Augmenter les cotisations sociales pour stabiliser à long-terme le système</a:t>
            </a:r>
          </a:p>
        </p:txBody>
      </p:sp>
      <p:sp>
        <p:nvSpPr>
          <p:cNvPr id="3" name="Espace réservé du contenu 2"/>
          <p:cNvSpPr>
            <a:spLocks noGrp="1"/>
          </p:cNvSpPr>
          <p:nvPr>
            <p:ph idx="1"/>
          </p:nvPr>
        </p:nvSpPr>
        <p:spPr>
          <a:xfrm>
            <a:off x="1143000" y="2057400"/>
            <a:ext cx="10374549" cy="4508770"/>
          </a:xfrm>
        </p:spPr>
        <p:txBody>
          <a:bodyPr>
            <a:normAutofit fontScale="62500" lnSpcReduction="20000"/>
          </a:bodyPr>
          <a:lstStyle/>
          <a:p>
            <a:pPr algn="just">
              <a:lnSpc>
                <a:spcPct val="150000"/>
              </a:lnSpc>
            </a:pPr>
            <a:r>
              <a:rPr lang="fr-FR" sz="2800" dirty="0">
                <a:solidFill>
                  <a:schemeClr val="tx1"/>
                </a:solidFill>
              </a:rPr>
              <a:t>Fin des exonérations de cotisations a minima pour le CAC 40 : 5,5 milliards</a:t>
            </a:r>
          </a:p>
          <a:p>
            <a:pPr lvl="1" algn="just">
              <a:lnSpc>
                <a:spcPct val="150000"/>
              </a:lnSpc>
            </a:pPr>
            <a:r>
              <a:rPr lang="fr-FR" sz="2800" dirty="0">
                <a:solidFill>
                  <a:schemeClr val="tx1"/>
                </a:solidFill>
              </a:rPr>
              <a:t>Pour rappel, la Cour des Comptes chiffres l’ensemble des « niches sociales » à 90 milliards par an</a:t>
            </a:r>
          </a:p>
          <a:p>
            <a:pPr algn="just">
              <a:lnSpc>
                <a:spcPct val="150000"/>
              </a:lnSpc>
            </a:pPr>
            <a:r>
              <a:rPr lang="fr-FR" sz="2800" dirty="0">
                <a:solidFill>
                  <a:schemeClr val="tx1"/>
                </a:solidFill>
              </a:rPr>
              <a:t>Sur-cotisation des emplois précaires (CDD, intérim) d’un point: 1 milliard </a:t>
            </a:r>
          </a:p>
          <a:p>
            <a:pPr algn="just">
              <a:lnSpc>
                <a:spcPct val="150000"/>
              </a:lnSpc>
            </a:pPr>
            <a:r>
              <a:rPr lang="fr-FR" sz="2800" dirty="0">
                <a:solidFill>
                  <a:schemeClr val="tx1"/>
                </a:solidFill>
              </a:rPr>
              <a:t> Déplafonnement des cotisations pour les salaires au dessus de 27500€ par mois (8 plafonds de la sécurité sociale): 1 milliard</a:t>
            </a:r>
          </a:p>
          <a:p>
            <a:pPr algn="just">
              <a:lnSpc>
                <a:spcPct val="150000"/>
              </a:lnSpc>
            </a:pPr>
            <a:r>
              <a:rPr lang="fr-FR" sz="2800" dirty="0">
                <a:solidFill>
                  <a:schemeClr val="tx1"/>
                </a:solidFill>
              </a:rPr>
              <a:t>Augmenter l’assiette des revenus soumis à cotisations salariés et employeurs (intéressement, participation, épargne salariale, épargne retraite) : 10 milliards de cotisations, que l’on pourrait principalement affecter aux retraites</a:t>
            </a:r>
          </a:p>
          <a:p>
            <a:pPr algn="just">
              <a:lnSpc>
                <a:spcPct val="150000"/>
              </a:lnSpc>
            </a:pPr>
            <a:r>
              <a:rPr lang="fr-FR" sz="2800" dirty="0">
                <a:solidFill>
                  <a:schemeClr val="tx1"/>
                </a:solidFill>
              </a:rPr>
              <a:t>A long-terme, augmenter le taux de cotisation sociale (tout en augmentant les salaires) en fonction des prévisions démographiques</a:t>
            </a:r>
          </a:p>
          <a:p>
            <a:pPr algn="just"/>
            <a:endParaRPr lang="fr-FR" dirty="0"/>
          </a:p>
        </p:txBody>
      </p:sp>
      <p:sp>
        <p:nvSpPr>
          <p:cNvPr id="4" name="Espace réservé du numéro de diapositive 3"/>
          <p:cNvSpPr>
            <a:spLocks noGrp="1"/>
          </p:cNvSpPr>
          <p:nvPr>
            <p:ph type="sldNum" sz="quarter" idx="12"/>
          </p:nvPr>
        </p:nvSpPr>
        <p:spPr/>
        <p:txBody>
          <a:bodyPr/>
          <a:lstStyle/>
          <a:p>
            <a:fld id="{E9F6DFC2-E7BB-4B84-A53B-A6FAEC07BFA3}" type="slidenum">
              <a:rPr lang="fr-FR" smtClean="0"/>
              <a:t>25</a:t>
            </a:fld>
            <a:endParaRPr lang="fr-FR"/>
          </a:p>
        </p:txBody>
      </p:sp>
    </p:spTree>
    <p:extLst>
      <p:ext uri="{BB962C8B-B14F-4D97-AF65-F5344CB8AC3E}">
        <p14:creationId xmlns:p14="http://schemas.microsoft.com/office/powerpoint/2010/main" val="20762721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46FE773-D511-404F-8427-92982C4E4D0F}"/>
              </a:ext>
            </a:extLst>
          </p:cNvPr>
          <p:cNvSpPr>
            <a:spLocks noGrp="1"/>
          </p:cNvSpPr>
          <p:nvPr>
            <p:ph type="title"/>
          </p:nvPr>
        </p:nvSpPr>
        <p:spPr>
          <a:xfrm>
            <a:off x="1093573" y="337752"/>
            <a:ext cx="9875520" cy="1356360"/>
          </a:xfrm>
        </p:spPr>
        <p:txBody>
          <a:bodyPr/>
          <a:lstStyle/>
          <a:p>
            <a:r>
              <a:rPr lang="fr-FR" b="1" i="1" dirty="0"/>
              <a:t>La mise à contribution du capital</a:t>
            </a:r>
            <a:endParaRPr lang="fr-FR" dirty="0"/>
          </a:p>
        </p:txBody>
      </p:sp>
      <p:sp>
        <p:nvSpPr>
          <p:cNvPr id="3" name="Espace réservé du contenu 2">
            <a:extLst>
              <a:ext uri="{FF2B5EF4-FFF2-40B4-BE49-F238E27FC236}">
                <a16:creationId xmlns:a16="http://schemas.microsoft.com/office/drawing/2014/main" xmlns="" id="{65D974C4-2CAF-4B31-9631-280B72F2BAF6}"/>
              </a:ext>
            </a:extLst>
          </p:cNvPr>
          <p:cNvSpPr>
            <a:spLocks noGrp="1"/>
          </p:cNvSpPr>
          <p:nvPr>
            <p:ph idx="1"/>
          </p:nvPr>
        </p:nvSpPr>
        <p:spPr>
          <a:xfrm>
            <a:off x="838200" y="1602297"/>
            <a:ext cx="10515600" cy="4574666"/>
          </a:xfrm>
        </p:spPr>
        <p:txBody>
          <a:bodyPr>
            <a:normAutofit lnSpcReduction="10000"/>
          </a:bodyPr>
          <a:lstStyle/>
          <a:p>
            <a:pPr algn="just"/>
            <a:r>
              <a:rPr lang="fr-FR" dirty="0">
                <a:solidFill>
                  <a:schemeClr val="tx1"/>
                </a:solidFill>
              </a:rPr>
              <a:t>Enfin, </a:t>
            </a:r>
            <a:r>
              <a:rPr lang="fr-FR" dirty="0" smtClean="0">
                <a:solidFill>
                  <a:schemeClr val="tx1"/>
                </a:solidFill>
              </a:rPr>
              <a:t>pour stabiliser le système à court-terme, il est impératif de mettre à contribution le capital. </a:t>
            </a:r>
            <a:endParaRPr lang="fr-FR" dirty="0">
              <a:solidFill>
                <a:schemeClr val="tx1"/>
              </a:solidFill>
            </a:endParaRPr>
          </a:p>
          <a:p>
            <a:pPr algn="just"/>
            <a:r>
              <a:rPr lang="fr-FR" dirty="0">
                <a:solidFill>
                  <a:schemeClr val="tx1"/>
                </a:solidFill>
              </a:rPr>
              <a:t>Puisqu’il s’agit d’un problème conjoncturel, temporaire, une </a:t>
            </a:r>
            <a:r>
              <a:rPr lang="fr-FR" dirty="0" smtClean="0">
                <a:solidFill>
                  <a:schemeClr val="tx1"/>
                </a:solidFill>
              </a:rPr>
              <a:t>cotisation sur </a:t>
            </a:r>
            <a:r>
              <a:rPr lang="fr-FR" dirty="0">
                <a:solidFill>
                  <a:schemeClr val="tx1"/>
                </a:solidFill>
              </a:rPr>
              <a:t>le capital </a:t>
            </a:r>
            <a:r>
              <a:rPr lang="fr-FR" dirty="0" smtClean="0">
                <a:solidFill>
                  <a:schemeClr val="tx1"/>
                </a:solidFill>
              </a:rPr>
              <a:t>doit être </a:t>
            </a:r>
            <a:r>
              <a:rPr lang="fr-FR" dirty="0">
                <a:solidFill>
                  <a:schemeClr val="tx1"/>
                </a:solidFill>
              </a:rPr>
              <a:t>envisagée afin de subvenir au besoin des retraites. </a:t>
            </a:r>
          </a:p>
          <a:p>
            <a:pPr algn="just"/>
            <a:r>
              <a:rPr lang="fr-FR" dirty="0">
                <a:solidFill>
                  <a:schemeClr val="tx1"/>
                </a:solidFill>
              </a:rPr>
              <a:t>Il ne s’agit pas d’une situation pérenne puisque la cotisation doit rester le mode normal de financement de la Sécurité sociale mais ce n’est pas à exclure pour des problèmes momentanés. </a:t>
            </a:r>
          </a:p>
          <a:p>
            <a:pPr algn="just"/>
            <a:r>
              <a:rPr lang="fr-FR" dirty="0">
                <a:solidFill>
                  <a:schemeClr val="tx1"/>
                </a:solidFill>
              </a:rPr>
              <a:t>Selon la Cour des Comptes les exonérations et niches sociales diverses représentent 90 milliards d’euros,</a:t>
            </a:r>
          </a:p>
          <a:p>
            <a:pPr algn="just"/>
            <a:r>
              <a:rPr lang="fr-FR" dirty="0">
                <a:solidFill>
                  <a:schemeClr val="tx1"/>
                </a:solidFill>
              </a:rPr>
              <a:t>Pour la pérennisation du CICE et sa transformation en exonérations de cotisations, l’État a pu trouver 20 milliards d’euros sans problème. Il est donc tout à fait possible de supprimer ces exonérations afin de dégager les ressources nécessaires </a:t>
            </a:r>
            <a:r>
              <a:rPr lang="fr-FR" dirty="0" smtClean="0">
                <a:solidFill>
                  <a:schemeClr val="tx1"/>
                </a:solidFill>
              </a:rPr>
              <a:t>pour assurer </a:t>
            </a:r>
            <a:r>
              <a:rPr lang="fr-FR" dirty="0">
                <a:solidFill>
                  <a:schemeClr val="tx1"/>
                </a:solidFill>
              </a:rPr>
              <a:t>le financement des régimes de retraite.</a:t>
            </a:r>
          </a:p>
        </p:txBody>
      </p:sp>
      <p:sp>
        <p:nvSpPr>
          <p:cNvPr id="4" name="Espace réservé du numéro de diapositive 3">
            <a:extLst>
              <a:ext uri="{FF2B5EF4-FFF2-40B4-BE49-F238E27FC236}">
                <a16:creationId xmlns:a16="http://schemas.microsoft.com/office/drawing/2014/main" xmlns="" id="{30AEEDBE-5CFC-463C-9274-53B8A4E52261}"/>
              </a:ext>
            </a:extLst>
          </p:cNvPr>
          <p:cNvSpPr>
            <a:spLocks noGrp="1"/>
          </p:cNvSpPr>
          <p:nvPr>
            <p:ph type="sldNum" sz="quarter" idx="12"/>
          </p:nvPr>
        </p:nvSpPr>
        <p:spPr/>
        <p:txBody>
          <a:bodyPr/>
          <a:lstStyle/>
          <a:p>
            <a:fld id="{FCECBEB8-33A6-4BB4-AB56-A426DBC42E45}" type="slidenum">
              <a:rPr lang="fr-FR" smtClean="0"/>
              <a:t>26</a:t>
            </a:fld>
            <a:endParaRPr lang="fr-FR"/>
          </a:p>
        </p:txBody>
      </p:sp>
      <p:sp>
        <p:nvSpPr>
          <p:cNvPr id="5" name="Espace réservé du pied de page 4">
            <a:extLst>
              <a:ext uri="{FF2B5EF4-FFF2-40B4-BE49-F238E27FC236}">
                <a16:creationId xmlns:a16="http://schemas.microsoft.com/office/drawing/2014/main" xmlns="" id="{75320979-2CED-4D66-8900-600E322BFA95}"/>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31188266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p:txBody>
          <a:bodyPr>
            <a:normAutofit/>
          </a:bodyPr>
          <a:lstStyle/>
          <a:p>
            <a:r>
              <a:rPr lang="fr-FR" dirty="0">
                <a:solidFill>
                  <a:schemeClr val="tx1"/>
                </a:solidFill>
              </a:rPr>
              <a:t>Nous avons de nombreuses propositions pour améliorer et pérenniser notre système de retraites</a:t>
            </a:r>
          </a:p>
          <a:p>
            <a:r>
              <a:rPr lang="fr-FR" dirty="0">
                <a:solidFill>
                  <a:schemeClr val="tx1"/>
                </a:solidFill>
              </a:rPr>
              <a:t>Le financement des retraites est une affaire de choix politique</a:t>
            </a:r>
          </a:p>
          <a:p>
            <a:pPr lvl="1"/>
            <a:r>
              <a:rPr lang="fr-FR" sz="2200" dirty="0">
                <a:solidFill>
                  <a:schemeClr val="tx1"/>
                </a:solidFill>
              </a:rPr>
              <a:t>Le gouvernement veut diminuer les pensions, augmenter l’âge de départ, et ouvrir la voie à la capitalisation</a:t>
            </a:r>
          </a:p>
          <a:p>
            <a:pPr lvl="1"/>
            <a:r>
              <a:rPr lang="fr-FR" sz="2200" dirty="0">
                <a:solidFill>
                  <a:schemeClr val="tx1"/>
                </a:solidFill>
              </a:rPr>
              <a:t>Nous voulons garantir les pensions, fixer l’âge de départ, et garantir le financement de notre système solidaire par répartition</a:t>
            </a:r>
          </a:p>
          <a:p>
            <a:r>
              <a:rPr lang="fr-FR" dirty="0">
                <a:solidFill>
                  <a:schemeClr val="tx1"/>
                </a:solidFill>
              </a:rPr>
              <a:t>Ce sont bien deux projets de société qui s’affrontent. Nous mènerons le combat jusqu’au retrait du projet.</a:t>
            </a:r>
          </a:p>
        </p:txBody>
      </p:sp>
      <p:sp>
        <p:nvSpPr>
          <p:cNvPr id="4" name="Espace réservé du pied de page 3"/>
          <p:cNvSpPr>
            <a:spLocks noGrp="1"/>
          </p:cNvSpPr>
          <p:nvPr>
            <p:ph type="ftr" sz="quarter" idx="11"/>
          </p:nvPr>
        </p:nvSpPr>
        <p:spPr/>
        <p:txBody>
          <a:bodyPr/>
          <a:lstStyle/>
          <a:p>
            <a:r>
              <a:rPr lang="fr-FR" smtClean="0"/>
              <a:t>PROJET CGT Comment financer nos propositions ?</a:t>
            </a:r>
            <a:endParaRPr lang="fr-FR"/>
          </a:p>
        </p:txBody>
      </p:sp>
      <p:sp>
        <p:nvSpPr>
          <p:cNvPr id="5" name="Espace réservé du numéro de diapositive 4"/>
          <p:cNvSpPr>
            <a:spLocks noGrp="1"/>
          </p:cNvSpPr>
          <p:nvPr>
            <p:ph type="sldNum" sz="quarter" idx="12"/>
          </p:nvPr>
        </p:nvSpPr>
        <p:spPr/>
        <p:txBody>
          <a:bodyPr/>
          <a:lstStyle/>
          <a:p>
            <a:fld id="{2F5152DE-647B-464B-B810-9848372FEF49}" type="slidenum">
              <a:rPr lang="fr-FR" smtClean="0"/>
              <a:t>27</a:t>
            </a:fld>
            <a:endParaRPr lang="fr-FR"/>
          </a:p>
        </p:txBody>
      </p:sp>
    </p:spTree>
    <p:extLst>
      <p:ext uri="{BB962C8B-B14F-4D97-AF65-F5344CB8AC3E}">
        <p14:creationId xmlns:p14="http://schemas.microsoft.com/office/powerpoint/2010/main" val="3717375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0AB8D82-B30A-47C4-958B-3D14CAB67380}"/>
              </a:ext>
            </a:extLst>
          </p:cNvPr>
          <p:cNvSpPr>
            <a:spLocks noGrp="1"/>
          </p:cNvSpPr>
          <p:nvPr>
            <p:ph type="title"/>
          </p:nvPr>
        </p:nvSpPr>
        <p:spPr>
          <a:xfrm>
            <a:off x="1036508" y="421263"/>
            <a:ext cx="10209402" cy="1445843"/>
          </a:xfrm>
        </p:spPr>
        <p:txBody>
          <a:bodyPr>
            <a:noAutofit/>
          </a:bodyPr>
          <a:lstStyle/>
          <a:p>
            <a:r>
              <a:rPr lang="fr-FR" sz="3600" b="1" dirty="0"/>
              <a:t>Conquérir un haut niveau de droits à la retraite nécessite (Repères revendicatifs fiche n°23) : </a:t>
            </a:r>
            <a:br>
              <a:rPr lang="fr-FR" sz="3600" b="1" dirty="0"/>
            </a:br>
            <a:endParaRPr lang="fr-FR" sz="3600" b="1" dirty="0"/>
          </a:p>
        </p:txBody>
      </p:sp>
      <p:sp>
        <p:nvSpPr>
          <p:cNvPr id="3" name="Espace réservé du contenu 2">
            <a:extLst>
              <a:ext uri="{FF2B5EF4-FFF2-40B4-BE49-F238E27FC236}">
                <a16:creationId xmlns:a16="http://schemas.microsoft.com/office/drawing/2014/main" xmlns="" id="{CC996AFF-04FB-48FA-B20B-FC8C938D55A8}"/>
              </a:ext>
            </a:extLst>
          </p:cNvPr>
          <p:cNvSpPr>
            <a:spLocks noGrp="1"/>
          </p:cNvSpPr>
          <p:nvPr>
            <p:ph idx="1"/>
          </p:nvPr>
        </p:nvSpPr>
        <p:spPr>
          <a:xfrm>
            <a:off x="823588" y="1499286"/>
            <a:ext cx="10635243" cy="4860325"/>
          </a:xfrm>
        </p:spPr>
        <p:txBody>
          <a:bodyPr>
            <a:noAutofit/>
          </a:bodyPr>
          <a:lstStyle/>
          <a:p>
            <a:pPr marL="274320" lvl="1" indent="0" algn="just">
              <a:lnSpc>
                <a:spcPts val="2000"/>
              </a:lnSpc>
              <a:buNone/>
            </a:pPr>
            <a:r>
              <a:rPr lang="fr-FR" dirty="0">
                <a:solidFill>
                  <a:schemeClr val="tx1"/>
                </a:solidFill>
              </a:rPr>
              <a:t>• un accroissement de la part des richesses créées par le travail consacrées à leur financement ;</a:t>
            </a:r>
          </a:p>
          <a:p>
            <a:pPr marL="274320" lvl="1" indent="0" algn="just">
              <a:lnSpc>
                <a:spcPts val="2000"/>
              </a:lnSpc>
              <a:buNone/>
            </a:pPr>
            <a:r>
              <a:rPr lang="fr-FR" dirty="0">
                <a:solidFill>
                  <a:schemeClr val="tx1"/>
                </a:solidFill>
              </a:rPr>
              <a:t>• de renouveler le contrat entre les générations, garantissant, dans le cadre de la répartition, le droit à une retraite pour tous les salariés dès 60 ans, avec un revenu de remplacement qui permette de vivre dignement ;</a:t>
            </a:r>
          </a:p>
          <a:p>
            <a:pPr marL="274320" lvl="1" indent="0" algn="just">
              <a:lnSpc>
                <a:spcPts val="2000"/>
              </a:lnSpc>
              <a:buNone/>
            </a:pPr>
            <a:r>
              <a:rPr lang="fr-FR" dirty="0">
                <a:solidFill>
                  <a:schemeClr val="tx1"/>
                </a:solidFill>
              </a:rPr>
              <a:t>• un taux de remplacement au minimum de 75 %, et en aucun cas inférieur au SMIC doit être assuré quel que soit le régime de retraite et reposer sur l’ensemble de la rémunération ;</a:t>
            </a:r>
          </a:p>
          <a:p>
            <a:pPr marL="274320" lvl="1" indent="0" algn="just">
              <a:lnSpc>
                <a:spcPts val="2000"/>
              </a:lnSpc>
              <a:buNone/>
            </a:pPr>
            <a:r>
              <a:rPr lang="fr-FR" dirty="0">
                <a:solidFill>
                  <a:schemeClr val="tx1"/>
                </a:solidFill>
              </a:rPr>
              <a:t>• l’évolution de la pension doit être indexée sur le salaire moyen ;</a:t>
            </a:r>
          </a:p>
          <a:p>
            <a:pPr marL="274320" lvl="1" indent="0" algn="just">
              <a:lnSpc>
                <a:spcPts val="2000"/>
              </a:lnSpc>
              <a:buNone/>
            </a:pPr>
            <a:r>
              <a:rPr lang="fr-FR" dirty="0">
                <a:solidFill>
                  <a:schemeClr val="tx1"/>
                </a:solidFill>
              </a:rPr>
              <a:t>• la décision du départ en retraite doit rester le choix individuel du salarié ;</a:t>
            </a:r>
          </a:p>
          <a:p>
            <a:pPr marL="274320" lvl="1" indent="0" algn="just">
              <a:lnSpc>
                <a:spcPts val="2000"/>
              </a:lnSpc>
              <a:buNone/>
            </a:pPr>
            <a:r>
              <a:rPr lang="fr-FR" dirty="0">
                <a:solidFill>
                  <a:schemeClr val="tx1"/>
                </a:solidFill>
              </a:rPr>
              <a:t>• un droit à départ à taux plein anticipé en retraite pour les salariés ayant exercé des travaux pénibles et astreignants doit être reconnu dans tous les régimes ;</a:t>
            </a:r>
          </a:p>
          <a:p>
            <a:pPr marL="274320" lvl="1" indent="0" algn="just">
              <a:lnSpc>
                <a:spcPts val="2000"/>
              </a:lnSpc>
              <a:buNone/>
            </a:pPr>
            <a:r>
              <a:rPr lang="fr-FR" dirty="0">
                <a:solidFill>
                  <a:schemeClr val="tx1"/>
                </a:solidFill>
              </a:rPr>
              <a:t>• le droit au départ à la retraite à taux plein, anticipé, pour les personnes en situation de handicap, doit être amélioré ;</a:t>
            </a:r>
          </a:p>
          <a:p>
            <a:pPr marL="274320" lvl="1" indent="0" algn="just">
              <a:lnSpc>
                <a:spcPts val="2000"/>
              </a:lnSpc>
              <a:buNone/>
            </a:pPr>
            <a:r>
              <a:rPr lang="fr-FR" dirty="0">
                <a:solidFill>
                  <a:schemeClr val="tx1"/>
                </a:solidFill>
              </a:rPr>
              <a:t>• la garantie et la pérennisation du système solidaire de retraite fondé sur la répartition passent par le financement nécessaire à chaque régime ;</a:t>
            </a:r>
          </a:p>
          <a:p>
            <a:pPr marL="274320" lvl="1" indent="0" algn="just">
              <a:lnSpc>
                <a:spcPts val="2000"/>
              </a:lnSpc>
              <a:buNone/>
            </a:pPr>
            <a:r>
              <a:rPr lang="fr-FR" dirty="0">
                <a:solidFill>
                  <a:schemeClr val="tx1"/>
                </a:solidFill>
              </a:rPr>
              <a:t>• une gestion démocratique du système de retraite et des régimes qui le constituent.</a:t>
            </a:r>
            <a:endParaRPr lang="fr-FR" sz="1050" dirty="0">
              <a:solidFill>
                <a:schemeClr val="tx1"/>
              </a:solidFill>
            </a:endParaRPr>
          </a:p>
        </p:txBody>
      </p:sp>
      <p:sp>
        <p:nvSpPr>
          <p:cNvPr id="4" name="Espace réservé du numéro de diapositive 3">
            <a:extLst>
              <a:ext uri="{FF2B5EF4-FFF2-40B4-BE49-F238E27FC236}">
                <a16:creationId xmlns:a16="http://schemas.microsoft.com/office/drawing/2014/main" xmlns="" id="{87A75F43-901A-4B33-A552-92F79AC26DD4}"/>
              </a:ext>
            </a:extLst>
          </p:cNvPr>
          <p:cNvSpPr>
            <a:spLocks noGrp="1"/>
          </p:cNvSpPr>
          <p:nvPr>
            <p:ph type="sldNum" sz="quarter" idx="12"/>
          </p:nvPr>
        </p:nvSpPr>
        <p:spPr/>
        <p:txBody>
          <a:bodyPr/>
          <a:lstStyle/>
          <a:p>
            <a:fld id="{FCECBEB8-33A6-4BB4-AB56-A426DBC42E45}" type="slidenum">
              <a:rPr lang="fr-FR" smtClean="0"/>
              <a:t>3</a:t>
            </a:fld>
            <a:endParaRPr lang="fr-FR" dirty="0"/>
          </a:p>
        </p:txBody>
      </p:sp>
      <p:sp>
        <p:nvSpPr>
          <p:cNvPr id="5" name="Espace réservé du pied de page 4">
            <a:extLst>
              <a:ext uri="{FF2B5EF4-FFF2-40B4-BE49-F238E27FC236}">
                <a16:creationId xmlns:a16="http://schemas.microsoft.com/office/drawing/2014/main" xmlns="" id="{9FD2305C-E482-4E92-8F9B-B0FAAD984488}"/>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2818244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F731328-DDCF-424B-9467-74EBE38601F4}"/>
              </a:ext>
            </a:extLst>
          </p:cNvPr>
          <p:cNvSpPr>
            <a:spLocks noGrp="1"/>
          </p:cNvSpPr>
          <p:nvPr>
            <p:ph type="title"/>
          </p:nvPr>
        </p:nvSpPr>
        <p:spPr>
          <a:xfrm>
            <a:off x="1143000" y="609600"/>
            <a:ext cx="9875520" cy="892029"/>
          </a:xfrm>
        </p:spPr>
        <p:txBody>
          <a:bodyPr/>
          <a:lstStyle/>
          <a:p>
            <a:r>
              <a:rPr lang="fr-FR" b="1" dirty="0"/>
              <a:t>Les propositions revendicatives CGT </a:t>
            </a:r>
          </a:p>
        </p:txBody>
      </p:sp>
      <p:sp>
        <p:nvSpPr>
          <p:cNvPr id="3" name="Espace réservé du contenu 2">
            <a:extLst>
              <a:ext uri="{FF2B5EF4-FFF2-40B4-BE49-F238E27FC236}">
                <a16:creationId xmlns:a16="http://schemas.microsoft.com/office/drawing/2014/main" xmlns="" id="{B9B8C070-4E73-41AE-B75B-E14C0A54D1F3}"/>
              </a:ext>
            </a:extLst>
          </p:cNvPr>
          <p:cNvSpPr>
            <a:spLocks noGrp="1"/>
          </p:cNvSpPr>
          <p:nvPr>
            <p:ph idx="1"/>
          </p:nvPr>
        </p:nvSpPr>
        <p:spPr>
          <a:xfrm>
            <a:off x="1143000" y="1593908"/>
            <a:ext cx="9872871" cy="4502092"/>
          </a:xfrm>
        </p:spPr>
        <p:txBody>
          <a:bodyPr>
            <a:normAutofit/>
          </a:bodyPr>
          <a:lstStyle/>
          <a:p>
            <a:pPr algn="just"/>
            <a:r>
              <a:rPr lang="fr-FR" sz="3200" b="1" dirty="0">
                <a:solidFill>
                  <a:schemeClr val="tx1"/>
                </a:solidFill>
              </a:rPr>
              <a:t>Montant de la retraite : </a:t>
            </a:r>
          </a:p>
          <a:p>
            <a:pPr lvl="1" algn="just"/>
            <a:r>
              <a:rPr lang="fr-FR" sz="3200" dirty="0">
                <a:solidFill>
                  <a:schemeClr val="tx1"/>
                </a:solidFill>
              </a:rPr>
              <a:t>Les salaires à retenir et la base des droits :</a:t>
            </a:r>
          </a:p>
          <a:p>
            <a:pPr marL="548640" lvl="2" indent="0" algn="just">
              <a:buNone/>
            </a:pPr>
            <a:r>
              <a:rPr lang="fr-FR" sz="2800" dirty="0">
                <a:solidFill>
                  <a:schemeClr val="tx1"/>
                </a:solidFill>
              </a:rPr>
              <a:t>• dans le régime général, le calcul de la pension doit se faire sur les dix meilleures années. Ce qui exclura une grande partie des d’années de plus bas salaire, de précarité , de chômage, de maladie…</a:t>
            </a:r>
          </a:p>
          <a:p>
            <a:pPr marL="548640" lvl="2" indent="0" algn="just">
              <a:buNone/>
            </a:pPr>
            <a:r>
              <a:rPr lang="fr-FR" sz="2800" dirty="0">
                <a:solidFill>
                  <a:schemeClr val="tx1"/>
                </a:solidFill>
              </a:rPr>
              <a:t>• dans la fonction publique et le secteur public : 75 % du dernier salaire ou du dernier indice, réévalué avec l’intégration des primes ayant un caractère de complément de salaires dans le traitement indiciaire ;</a:t>
            </a:r>
          </a:p>
          <a:p>
            <a:pPr marL="274320" lvl="1" indent="0" algn="just">
              <a:buNone/>
            </a:pPr>
            <a:endParaRPr lang="fr-FR" dirty="0">
              <a:solidFill>
                <a:schemeClr val="tx1"/>
              </a:solidFill>
            </a:endParaRPr>
          </a:p>
        </p:txBody>
      </p:sp>
      <p:sp>
        <p:nvSpPr>
          <p:cNvPr id="4" name="Espace réservé du numéro de diapositive 3">
            <a:extLst>
              <a:ext uri="{FF2B5EF4-FFF2-40B4-BE49-F238E27FC236}">
                <a16:creationId xmlns:a16="http://schemas.microsoft.com/office/drawing/2014/main" xmlns="" id="{EC36D19C-0C78-4EFF-A7AD-8BFC2B428C63}"/>
              </a:ext>
            </a:extLst>
          </p:cNvPr>
          <p:cNvSpPr>
            <a:spLocks noGrp="1"/>
          </p:cNvSpPr>
          <p:nvPr>
            <p:ph type="sldNum" sz="quarter" idx="12"/>
          </p:nvPr>
        </p:nvSpPr>
        <p:spPr/>
        <p:txBody>
          <a:bodyPr/>
          <a:lstStyle/>
          <a:p>
            <a:fld id="{FCECBEB8-33A6-4BB4-AB56-A426DBC42E45}" type="slidenum">
              <a:rPr lang="fr-FR" smtClean="0"/>
              <a:t>4</a:t>
            </a:fld>
            <a:endParaRPr lang="fr-FR"/>
          </a:p>
        </p:txBody>
      </p:sp>
      <p:sp>
        <p:nvSpPr>
          <p:cNvPr id="5" name="Espace réservé du pied de page 4">
            <a:extLst>
              <a:ext uri="{FF2B5EF4-FFF2-40B4-BE49-F238E27FC236}">
                <a16:creationId xmlns:a16="http://schemas.microsoft.com/office/drawing/2014/main" xmlns="" id="{442621D6-792A-4710-ADCF-AEF0A2141E97}"/>
              </a:ext>
            </a:extLst>
          </p:cNvPr>
          <p:cNvSpPr>
            <a:spLocks noGrp="1"/>
          </p:cNvSpPr>
          <p:nvPr>
            <p:ph type="ftr" sz="quarter" idx="11"/>
          </p:nvPr>
        </p:nvSpPr>
        <p:spPr/>
        <p:txBody>
          <a:bodyPr/>
          <a:lstStyle/>
          <a:p>
            <a:r>
              <a:rPr lang="fr-FR"/>
              <a:t>PROJET CGT Comment financer nos propositions ?</a:t>
            </a:r>
          </a:p>
        </p:txBody>
      </p:sp>
    </p:spTree>
    <p:extLst>
      <p:ext uri="{BB962C8B-B14F-4D97-AF65-F5344CB8AC3E}">
        <p14:creationId xmlns:p14="http://schemas.microsoft.com/office/powerpoint/2010/main" val="1150128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05A19AA-C503-4678-9DF1-5A60A061DADC}"/>
              </a:ext>
            </a:extLst>
          </p:cNvPr>
          <p:cNvSpPr>
            <a:spLocks noGrp="1"/>
          </p:cNvSpPr>
          <p:nvPr>
            <p:ph type="title"/>
          </p:nvPr>
        </p:nvSpPr>
        <p:spPr/>
        <p:txBody>
          <a:bodyPr/>
          <a:lstStyle/>
          <a:p>
            <a:r>
              <a:rPr lang="fr-FR" b="1" dirty="0"/>
              <a:t>Les propositions revendicatives CGT </a:t>
            </a:r>
            <a:endParaRPr lang="fr-FR" dirty="0"/>
          </a:p>
        </p:txBody>
      </p:sp>
      <p:sp>
        <p:nvSpPr>
          <p:cNvPr id="3" name="Espace réservé du contenu 2">
            <a:extLst>
              <a:ext uri="{FF2B5EF4-FFF2-40B4-BE49-F238E27FC236}">
                <a16:creationId xmlns:a16="http://schemas.microsoft.com/office/drawing/2014/main" xmlns="" id="{60F14955-4BCA-402C-A5C1-ACA55C4F6BC6}"/>
              </a:ext>
            </a:extLst>
          </p:cNvPr>
          <p:cNvSpPr>
            <a:spLocks noGrp="1"/>
          </p:cNvSpPr>
          <p:nvPr>
            <p:ph idx="1"/>
          </p:nvPr>
        </p:nvSpPr>
        <p:spPr>
          <a:xfrm>
            <a:off x="1143000" y="1661020"/>
            <a:ext cx="9872871" cy="4434980"/>
          </a:xfrm>
        </p:spPr>
        <p:txBody>
          <a:bodyPr>
            <a:normAutofit lnSpcReduction="10000"/>
          </a:bodyPr>
          <a:lstStyle/>
          <a:p>
            <a:pPr marL="274320" lvl="1" indent="0" algn="just">
              <a:buNone/>
            </a:pPr>
            <a:r>
              <a:rPr lang="fr-FR" b="1" dirty="0">
                <a:solidFill>
                  <a:schemeClr val="tx1"/>
                </a:solidFill>
              </a:rPr>
              <a:t>Pour l’ensemble des régimes :</a:t>
            </a:r>
          </a:p>
          <a:p>
            <a:pPr lvl="1" algn="just"/>
            <a:r>
              <a:rPr lang="fr-FR" dirty="0">
                <a:solidFill>
                  <a:schemeClr val="tx1"/>
                </a:solidFill>
              </a:rPr>
              <a:t>l’indexation des salaires retenus pour le droit à retraite doit se faire sur l’évolution du salaire moyen,</a:t>
            </a:r>
          </a:p>
          <a:p>
            <a:pPr lvl="1" algn="just"/>
            <a:r>
              <a:rPr lang="fr-FR" dirty="0">
                <a:solidFill>
                  <a:schemeClr val="tx1"/>
                </a:solidFill>
              </a:rPr>
              <a:t>l’ensemble des rémunérations (toutes les primes, l’intéressement, la participation...) doit être soumis à cotisation et permettre de constituer des droits pour la retraite,</a:t>
            </a:r>
          </a:p>
          <a:p>
            <a:pPr lvl="1" algn="just"/>
            <a:r>
              <a:rPr lang="fr-FR" dirty="0">
                <a:solidFill>
                  <a:schemeClr val="tx1"/>
                </a:solidFill>
              </a:rPr>
              <a:t>les périodes d’arrêts de travail pour maternité, accident de travail et maladie professionnelle doivent être considérées comme périodes travaillées avec la prise en compte du salaire reconstitué,</a:t>
            </a:r>
          </a:p>
          <a:p>
            <a:pPr lvl="1" algn="just"/>
            <a:r>
              <a:rPr lang="fr-FR" dirty="0">
                <a:solidFill>
                  <a:schemeClr val="tx1"/>
                </a:solidFill>
              </a:rPr>
              <a:t>pension de réversion à hauteur de 75 % de la ou des pensions du conjoint, pacsé ou concubin, décédé, sans condition d’âge ni de ressources, amélioration de l’allocation veuvage ;</a:t>
            </a:r>
          </a:p>
          <a:p>
            <a:pPr lvl="1" algn="just"/>
            <a:r>
              <a:rPr lang="fr-FR" dirty="0">
                <a:solidFill>
                  <a:schemeClr val="tx1"/>
                </a:solidFill>
              </a:rPr>
              <a:t>la revalorisation des pensions doit se faire sur la même base que l’évolution du salaire moyen. Cela permet d’assurer la solidarité intergénérationnelle en faisant profiter les retraités autant que les actifs, des gains de productivité. C’est aussi le seul moyen d’empêcher un décrochage du niveau de vie des retraités par rapport aux actifs. </a:t>
            </a:r>
          </a:p>
          <a:p>
            <a:pPr algn="just"/>
            <a:endParaRPr lang="fr-FR" dirty="0"/>
          </a:p>
        </p:txBody>
      </p:sp>
      <p:sp>
        <p:nvSpPr>
          <p:cNvPr id="4" name="Espace réservé du pied de page 3">
            <a:extLst>
              <a:ext uri="{FF2B5EF4-FFF2-40B4-BE49-F238E27FC236}">
                <a16:creationId xmlns:a16="http://schemas.microsoft.com/office/drawing/2014/main" xmlns="" id="{2C49FDCC-890B-46B8-A6B7-E774C7585466}"/>
              </a:ext>
            </a:extLst>
          </p:cNvPr>
          <p:cNvSpPr>
            <a:spLocks noGrp="1"/>
          </p:cNvSpPr>
          <p:nvPr>
            <p:ph type="ftr" sz="quarter" idx="11"/>
          </p:nvPr>
        </p:nvSpPr>
        <p:spPr/>
        <p:txBody>
          <a:bodyPr/>
          <a:lstStyle/>
          <a:p>
            <a:r>
              <a:rPr lang="fr-FR"/>
              <a:t>PROJET CGT Comment financer nos propositions ?</a:t>
            </a:r>
          </a:p>
        </p:txBody>
      </p:sp>
      <p:sp>
        <p:nvSpPr>
          <p:cNvPr id="5" name="Espace réservé du numéro de diapositive 4">
            <a:extLst>
              <a:ext uri="{FF2B5EF4-FFF2-40B4-BE49-F238E27FC236}">
                <a16:creationId xmlns:a16="http://schemas.microsoft.com/office/drawing/2014/main" xmlns="" id="{DBBC8365-BDD6-43C1-B97F-52CB0D60F251}"/>
              </a:ext>
            </a:extLst>
          </p:cNvPr>
          <p:cNvSpPr>
            <a:spLocks noGrp="1"/>
          </p:cNvSpPr>
          <p:nvPr>
            <p:ph type="sldNum" sz="quarter" idx="12"/>
          </p:nvPr>
        </p:nvSpPr>
        <p:spPr/>
        <p:txBody>
          <a:bodyPr/>
          <a:lstStyle/>
          <a:p>
            <a:fld id="{2F5152DE-647B-464B-B810-9848372FEF49}" type="slidenum">
              <a:rPr lang="fr-FR" smtClean="0"/>
              <a:t>5</a:t>
            </a:fld>
            <a:endParaRPr lang="fr-FR"/>
          </a:p>
        </p:txBody>
      </p:sp>
    </p:spTree>
    <p:extLst>
      <p:ext uri="{BB962C8B-B14F-4D97-AF65-F5344CB8AC3E}">
        <p14:creationId xmlns:p14="http://schemas.microsoft.com/office/powerpoint/2010/main" val="343689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BDD40FD-A4FF-4236-8D23-7C88FA0CE5E3}"/>
              </a:ext>
            </a:extLst>
          </p:cNvPr>
          <p:cNvSpPr>
            <a:spLocks noGrp="1"/>
          </p:cNvSpPr>
          <p:nvPr>
            <p:ph type="title"/>
          </p:nvPr>
        </p:nvSpPr>
        <p:spPr/>
        <p:txBody>
          <a:bodyPr/>
          <a:lstStyle/>
          <a:p>
            <a:r>
              <a:rPr lang="fr-FR" b="1" dirty="0"/>
              <a:t>Les propositions revendicatives CGT </a:t>
            </a:r>
            <a:endParaRPr lang="fr-FR" dirty="0"/>
          </a:p>
        </p:txBody>
      </p:sp>
      <p:sp>
        <p:nvSpPr>
          <p:cNvPr id="3" name="Espace réservé du contenu 2">
            <a:extLst>
              <a:ext uri="{FF2B5EF4-FFF2-40B4-BE49-F238E27FC236}">
                <a16:creationId xmlns:a16="http://schemas.microsoft.com/office/drawing/2014/main" xmlns="" id="{065217A2-5A44-4339-AA07-8B52C0556DE0}"/>
              </a:ext>
            </a:extLst>
          </p:cNvPr>
          <p:cNvSpPr>
            <a:spLocks noGrp="1"/>
          </p:cNvSpPr>
          <p:nvPr>
            <p:ph idx="1"/>
          </p:nvPr>
        </p:nvSpPr>
        <p:spPr>
          <a:xfrm>
            <a:off x="947956" y="1862356"/>
            <a:ext cx="9967247" cy="3998752"/>
          </a:xfrm>
        </p:spPr>
        <p:txBody>
          <a:bodyPr>
            <a:normAutofit fontScale="92500"/>
          </a:bodyPr>
          <a:lstStyle/>
          <a:p>
            <a:pPr algn="just"/>
            <a:r>
              <a:rPr lang="fr-FR" sz="2400" b="1" dirty="0">
                <a:solidFill>
                  <a:schemeClr val="tx1"/>
                </a:solidFill>
              </a:rPr>
              <a:t>La durée de cotisation exigée pour percevoir le taux plein de pension doit tenir compte :</a:t>
            </a:r>
          </a:p>
          <a:p>
            <a:pPr marL="45720" indent="0" algn="just">
              <a:buNone/>
            </a:pPr>
            <a:endParaRPr lang="fr-FR" sz="2400" b="1" dirty="0">
              <a:solidFill>
                <a:schemeClr val="tx1"/>
              </a:solidFill>
            </a:endParaRPr>
          </a:p>
          <a:p>
            <a:pPr lvl="1" algn="just"/>
            <a:r>
              <a:rPr lang="fr-FR" sz="2400" dirty="0">
                <a:solidFill>
                  <a:schemeClr val="tx1"/>
                </a:solidFill>
              </a:rPr>
              <a:t>de la réalité des durées d’activité professionnelle</a:t>
            </a:r>
          </a:p>
          <a:p>
            <a:pPr marL="274320" lvl="1" indent="0" algn="just">
              <a:buNone/>
            </a:pPr>
            <a:r>
              <a:rPr lang="fr-FR" sz="2400" dirty="0">
                <a:solidFill>
                  <a:schemeClr val="tx1"/>
                </a:solidFill>
              </a:rPr>
              <a:t>• des périodes d’études après 18 </a:t>
            </a:r>
            <a:r>
              <a:rPr lang="fr-FR" sz="2400" dirty="0" smtClean="0">
                <a:solidFill>
                  <a:schemeClr val="tx1"/>
                </a:solidFill>
              </a:rPr>
              <a:t>ans; </a:t>
            </a:r>
            <a:r>
              <a:rPr lang="fr-FR" sz="2400" dirty="0">
                <a:solidFill>
                  <a:schemeClr val="tx1"/>
                </a:solidFill>
              </a:rPr>
              <a:t>celles-ci doivent être validées par une cotisation forfaitaire (comme la cotisation assurance maladie des étudiants) ;</a:t>
            </a:r>
          </a:p>
          <a:p>
            <a:pPr marL="274320" lvl="1" indent="0" algn="just">
              <a:buNone/>
            </a:pPr>
            <a:r>
              <a:rPr lang="fr-FR" sz="2400" dirty="0">
                <a:solidFill>
                  <a:schemeClr val="tx1"/>
                </a:solidFill>
              </a:rPr>
              <a:t>• des périodes de première recherche d’emploi : validation dès l’inscription à Pôle emploi.</a:t>
            </a:r>
          </a:p>
          <a:p>
            <a:pPr marL="45720" indent="0" algn="just">
              <a:buNone/>
            </a:pPr>
            <a:r>
              <a:rPr lang="fr-FR" sz="2400" dirty="0">
                <a:solidFill>
                  <a:schemeClr val="tx1"/>
                </a:solidFill>
              </a:rPr>
              <a:t>Ceci doit permettre à la grande majorité des salariés du public, comme du privé, d’obtenir une retraite complète à 60 ans (avant la prise en compte des spécificités des métiers)</a:t>
            </a:r>
          </a:p>
        </p:txBody>
      </p:sp>
      <p:sp>
        <p:nvSpPr>
          <p:cNvPr id="4" name="Espace réservé du pied de page 3">
            <a:extLst>
              <a:ext uri="{FF2B5EF4-FFF2-40B4-BE49-F238E27FC236}">
                <a16:creationId xmlns:a16="http://schemas.microsoft.com/office/drawing/2014/main" xmlns="" id="{C8A5006C-9470-4145-B4DC-E37E50B714A6}"/>
              </a:ext>
            </a:extLst>
          </p:cNvPr>
          <p:cNvSpPr>
            <a:spLocks noGrp="1"/>
          </p:cNvSpPr>
          <p:nvPr>
            <p:ph type="ftr" sz="quarter" idx="11"/>
          </p:nvPr>
        </p:nvSpPr>
        <p:spPr/>
        <p:txBody>
          <a:bodyPr/>
          <a:lstStyle/>
          <a:p>
            <a:r>
              <a:rPr lang="fr-FR"/>
              <a:t>PROJET CGT Comment financer nos propositions ?</a:t>
            </a:r>
          </a:p>
        </p:txBody>
      </p:sp>
      <p:sp>
        <p:nvSpPr>
          <p:cNvPr id="5" name="Espace réservé du numéro de diapositive 4">
            <a:extLst>
              <a:ext uri="{FF2B5EF4-FFF2-40B4-BE49-F238E27FC236}">
                <a16:creationId xmlns:a16="http://schemas.microsoft.com/office/drawing/2014/main" xmlns="" id="{F9F1D0C2-30F4-4CFC-A80C-59CE97271FCB}"/>
              </a:ext>
            </a:extLst>
          </p:cNvPr>
          <p:cNvSpPr>
            <a:spLocks noGrp="1"/>
          </p:cNvSpPr>
          <p:nvPr>
            <p:ph type="sldNum" sz="quarter" idx="12"/>
          </p:nvPr>
        </p:nvSpPr>
        <p:spPr/>
        <p:txBody>
          <a:bodyPr/>
          <a:lstStyle/>
          <a:p>
            <a:fld id="{2F5152DE-647B-464B-B810-9848372FEF49}" type="slidenum">
              <a:rPr lang="fr-FR" smtClean="0"/>
              <a:t>6</a:t>
            </a:fld>
            <a:endParaRPr lang="fr-FR"/>
          </a:p>
        </p:txBody>
      </p:sp>
    </p:spTree>
    <p:extLst>
      <p:ext uri="{BB962C8B-B14F-4D97-AF65-F5344CB8AC3E}">
        <p14:creationId xmlns:p14="http://schemas.microsoft.com/office/powerpoint/2010/main" val="1883781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449D1BD-C070-4626-80A3-CF8E59182EF5}"/>
              </a:ext>
            </a:extLst>
          </p:cNvPr>
          <p:cNvSpPr>
            <a:spLocks noGrp="1"/>
          </p:cNvSpPr>
          <p:nvPr>
            <p:ph type="title"/>
          </p:nvPr>
        </p:nvSpPr>
        <p:spPr/>
        <p:txBody>
          <a:bodyPr/>
          <a:lstStyle/>
          <a:p>
            <a:r>
              <a:rPr lang="fr-FR" b="1" dirty="0"/>
              <a:t>Les propositions revendicatives CGT </a:t>
            </a:r>
            <a:endParaRPr lang="fr-FR" dirty="0"/>
          </a:p>
        </p:txBody>
      </p:sp>
      <p:sp>
        <p:nvSpPr>
          <p:cNvPr id="3" name="Espace réservé du contenu 2">
            <a:extLst>
              <a:ext uri="{FF2B5EF4-FFF2-40B4-BE49-F238E27FC236}">
                <a16:creationId xmlns:a16="http://schemas.microsoft.com/office/drawing/2014/main" xmlns="" id="{5E619F8D-DF4F-4D99-9961-8F22BC5AEB9C}"/>
              </a:ext>
            </a:extLst>
          </p:cNvPr>
          <p:cNvSpPr>
            <a:spLocks noGrp="1"/>
          </p:cNvSpPr>
          <p:nvPr>
            <p:ph idx="1"/>
          </p:nvPr>
        </p:nvSpPr>
        <p:spPr/>
        <p:txBody>
          <a:bodyPr/>
          <a:lstStyle/>
          <a:p>
            <a:pPr algn="just"/>
            <a:r>
              <a:rPr lang="fr-FR" dirty="0">
                <a:solidFill>
                  <a:schemeClr val="tx1"/>
                </a:solidFill>
              </a:rPr>
              <a:t>L’âge de 60 ans doit bien demeurer le repère collectif associé au droit à la retraite. Mais la date de départ en retraite doit rester le choix du salarié. </a:t>
            </a:r>
          </a:p>
          <a:p>
            <a:pPr algn="just"/>
            <a:r>
              <a:rPr lang="fr-FR" dirty="0">
                <a:solidFill>
                  <a:schemeClr val="tx1"/>
                </a:solidFill>
              </a:rPr>
              <a:t>Cela nécessite que soit assurée la garantie de l’emploi à tous les salariés (du public comme du privé), y compris aux salariés les plus âgés.</a:t>
            </a:r>
          </a:p>
          <a:p>
            <a:pPr algn="just"/>
            <a:r>
              <a:rPr lang="fr-FR" dirty="0">
                <a:solidFill>
                  <a:schemeClr val="tx1"/>
                </a:solidFill>
              </a:rPr>
              <a:t>Un véritable choix suppose également des revenus en activité comme en retraite corrects, et des conditions de travail décentes. Les départs anticipés en retraite doivent être confortés ou reconnus dans chacun des régimes</a:t>
            </a:r>
          </a:p>
          <a:p>
            <a:pPr algn="just"/>
            <a:r>
              <a:rPr lang="fr-FR" dirty="0">
                <a:solidFill>
                  <a:schemeClr val="tx1"/>
                </a:solidFill>
              </a:rPr>
              <a:t>pour les salariés ayant été exposés aux conditions de travail pénibles, insalubres ou à risques, il est nécessaire de tendre à l’égalité d’espérance de vie en retraite en bonne santé.</a:t>
            </a:r>
          </a:p>
        </p:txBody>
      </p:sp>
      <p:sp>
        <p:nvSpPr>
          <p:cNvPr id="4" name="Espace réservé du pied de page 3">
            <a:extLst>
              <a:ext uri="{FF2B5EF4-FFF2-40B4-BE49-F238E27FC236}">
                <a16:creationId xmlns:a16="http://schemas.microsoft.com/office/drawing/2014/main" xmlns="" id="{6F80E33A-CF26-4E80-8F80-62DD44694A87}"/>
              </a:ext>
            </a:extLst>
          </p:cNvPr>
          <p:cNvSpPr>
            <a:spLocks noGrp="1"/>
          </p:cNvSpPr>
          <p:nvPr>
            <p:ph type="ftr" sz="quarter" idx="11"/>
          </p:nvPr>
        </p:nvSpPr>
        <p:spPr/>
        <p:txBody>
          <a:bodyPr/>
          <a:lstStyle/>
          <a:p>
            <a:r>
              <a:rPr lang="fr-FR"/>
              <a:t>PROJET CGT Comment financer nos propositions ?</a:t>
            </a:r>
          </a:p>
        </p:txBody>
      </p:sp>
      <p:sp>
        <p:nvSpPr>
          <p:cNvPr id="5" name="Espace réservé du numéro de diapositive 4">
            <a:extLst>
              <a:ext uri="{FF2B5EF4-FFF2-40B4-BE49-F238E27FC236}">
                <a16:creationId xmlns:a16="http://schemas.microsoft.com/office/drawing/2014/main" xmlns="" id="{31EFECBB-ED4C-4C66-A1FE-5DAF14953C0A}"/>
              </a:ext>
            </a:extLst>
          </p:cNvPr>
          <p:cNvSpPr>
            <a:spLocks noGrp="1"/>
          </p:cNvSpPr>
          <p:nvPr>
            <p:ph type="sldNum" sz="quarter" idx="12"/>
          </p:nvPr>
        </p:nvSpPr>
        <p:spPr/>
        <p:txBody>
          <a:bodyPr/>
          <a:lstStyle/>
          <a:p>
            <a:fld id="{2F5152DE-647B-464B-B810-9848372FEF49}" type="slidenum">
              <a:rPr lang="fr-FR" smtClean="0"/>
              <a:t>7</a:t>
            </a:fld>
            <a:endParaRPr lang="fr-FR"/>
          </a:p>
        </p:txBody>
      </p:sp>
    </p:spTree>
    <p:extLst>
      <p:ext uri="{BB962C8B-B14F-4D97-AF65-F5344CB8AC3E}">
        <p14:creationId xmlns:p14="http://schemas.microsoft.com/office/powerpoint/2010/main" val="1308923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xmlns="" id="{BB15408F-6838-4A27-8119-A06512A8BDB8}"/>
              </a:ext>
            </a:extLst>
          </p:cNvPr>
          <p:cNvSpPr>
            <a:spLocks noGrp="1"/>
          </p:cNvSpPr>
          <p:nvPr>
            <p:ph type="ctrTitle"/>
          </p:nvPr>
        </p:nvSpPr>
        <p:spPr>
          <a:xfrm>
            <a:off x="1202259" y="440799"/>
            <a:ext cx="9966960" cy="2431275"/>
          </a:xfrm>
        </p:spPr>
        <p:txBody>
          <a:bodyPr>
            <a:noAutofit/>
          </a:bodyPr>
          <a:lstStyle/>
          <a:p>
            <a:r>
              <a:rPr lang="fr-FR" sz="6600" b="1" dirty="0"/>
              <a:t>Emploi des seniors pénibilité</a:t>
            </a:r>
          </a:p>
        </p:txBody>
      </p:sp>
      <p:sp>
        <p:nvSpPr>
          <p:cNvPr id="6" name="Espace réservé du numéro de diapositive 5">
            <a:extLst>
              <a:ext uri="{FF2B5EF4-FFF2-40B4-BE49-F238E27FC236}">
                <a16:creationId xmlns:a16="http://schemas.microsoft.com/office/drawing/2014/main" xmlns="" id="{87571CC7-B65A-41C0-80A3-60025B1FDE83}"/>
              </a:ext>
            </a:extLst>
          </p:cNvPr>
          <p:cNvSpPr>
            <a:spLocks noGrp="1"/>
          </p:cNvSpPr>
          <p:nvPr>
            <p:ph type="sldNum" sz="quarter" idx="12"/>
          </p:nvPr>
        </p:nvSpPr>
        <p:spPr/>
        <p:txBody>
          <a:bodyPr/>
          <a:lstStyle/>
          <a:p>
            <a:fld id="{FCECBEB8-33A6-4BB4-AB56-A426DBC42E45}" type="slidenum">
              <a:rPr lang="fr-FR" smtClean="0"/>
              <a:t>8</a:t>
            </a:fld>
            <a:endParaRPr lang="fr-FR"/>
          </a:p>
        </p:txBody>
      </p:sp>
      <p:sp>
        <p:nvSpPr>
          <p:cNvPr id="2" name="Espace réservé du pied de page 1">
            <a:extLst>
              <a:ext uri="{FF2B5EF4-FFF2-40B4-BE49-F238E27FC236}">
                <a16:creationId xmlns:a16="http://schemas.microsoft.com/office/drawing/2014/main" xmlns="" id="{DA3DB862-104A-48FE-A175-49A794CD5D1C}"/>
              </a:ext>
            </a:extLst>
          </p:cNvPr>
          <p:cNvSpPr>
            <a:spLocks noGrp="1"/>
          </p:cNvSpPr>
          <p:nvPr>
            <p:ph type="ftr" sz="quarter" idx="11"/>
          </p:nvPr>
        </p:nvSpPr>
        <p:spPr/>
        <p:txBody>
          <a:bodyPr/>
          <a:lstStyle/>
          <a:p>
            <a:r>
              <a:rPr lang="fr-FR"/>
              <a:t>PROJET CGT Comment financer nos propositions ?</a:t>
            </a:r>
          </a:p>
        </p:txBody>
      </p:sp>
      <p:sp>
        <p:nvSpPr>
          <p:cNvPr id="5" name="Titre 3">
            <a:extLst>
              <a:ext uri="{FF2B5EF4-FFF2-40B4-BE49-F238E27FC236}">
                <a16:creationId xmlns:a16="http://schemas.microsoft.com/office/drawing/2014/main" xmlns="" id="{4C02F7B4-E9C5-4124-A8E1-63C77EB00F7C}"/>
              </a:ext>
            </a:extLst>
          </p:cNvPr>
          <p:cNvSpPr txBox="1">
            <a:spLocks/>
          </p:cNvSpPr>
          <p:nvPr/>
        </p:nvSpPr>
        <p:spPr>
          <a:xfrm>
            <a:off x="1202259" y="2770289"/>
            <a:ext cx="9966960" cy="2431275"/>
          </a:xfrm>
          <a:prstGeom prst="rect">
            <a:avLst/>
          </a:prstGeom>
        </p:spPr>
        <p:txBody>
          <a:bodyPr vert="horz" lIns="91440" tIns="45720" rIns="91440" bIns="45720" rtlCol="0" anchor="b">
            <a:noAutofit/>
          </a:bodyPr>
          <a:lstStyle>
            <a:lvl1pPr algn="ctr" defTabSz="914400" rtl="0" eaLnBrk="1" latinLnBrk="0" hangingPunct="1">
              <a:lnSpc>
                <a:spcPct val="85000"/>
              </a:lnSpc>
              <a:spcBef>
                <a:spcPct val="0"/>
              </a:spcBef>
              <a:buNone/>
              <a:defRPr sz="7200" b="1" kern="1200" cap="all" baseline="0">
                <a:solidFill>
                  <a:srgbClr val="FFFFFF"/>
                </a:solidFill>
                <a:latin typeface="+mj-lt"/>
                <a:ea typeface="+mj-ea"/>
                <a:cs typeface="+mj-cs"/>
              </a:defRPr>
            </a:lvl1pPr>
          </a:lstStyle>
          <a:p>
            <a:endParaRPr lang="fr-FR" sz="4800" dirty="0"/>
          </a:p>
        </p:txBody>
      </p:sp>
      <p:sp>
        <p:nvSpPr>
          <p:cNvPr id="7" name="Titre 3">
            <a:extLst>
              <a:ext uri="{FF2B5EF4-FFF2-40B4-BE49-F238E27FC236}">
                <a16:creationId xmlns:a16="http://schemas.microsoft.com/office/drawing/2014/main" xmlns="" id="{E3143E78-7557-4469-B280-29F60CB7EDE4}"/>
              </a:ext>
            </a:extLst>
          </p:cNvPr>
          <p:cNvSpPr txBox="1">
            <a:spLocks/>
          </p:cNvSpPr>
          <p:nvPr/>
        </p:nvSpPr>
        <p:spPr>
          <a:xfrm>
            <a:off x="1112520" y="3609747"/>
            <a:ext cx="9966960" cy="2431275"/>
          </a:xfrm>
          <a:prstGeom prst="rect">
            <a:avLst/>
          </a:prstGeom>
        </p:spPr>
        <p:txBody>
          <a:bodyPr vert="horz" lIns="91440" tIns="45720" rIns="91440" bIns="45720" rtlCol="0" anchor="b">
            <a:noAutofit/>
          </a:bodyPr>
          <a:lstStyle>
            <a:lvl1pPr algn="ctr" defTabSz="914400" rtl="0" eaLnBrk="1" latinLnBrk="0" hangingPunct="1">
              <a:lnSpc>
                <a:spcPct val="85000"/>
              </a:lnSpc>
              <a:spcBef>
                <a:spcPct val="0"/>
              </a:spcBef>
              <a:buNone/>
              <a:defRPr sz="7200" b="1" kern="1200" cap="all" baseline="0">
                <a:solidFill>
                  <a:srgbClr val="FFFFFF"/>
                </a:solidFill>
                <a:latin typeface="+mj-lt"/>
                <a:ea typeface="+mj-ea"/>
                <a:cs typeface="+mj-cs"/>
              </a:defRPr>
            </a:lvl1pPr>
          </a:lstStyle>
          <a:p>
            <a:r>
              <a:rPr lang="fr-FR" sz="4800" i="1" dirty="0"/>
              <a:t>Un SIMULACRE DE </a:t>
            </a:r>
            <a:r>
              <a:rPr lang="fr-FR" sz="4800" i="1" dirty="0" err="1"/>
              <a:t>CONCERtATION</a:t>
            </a:r>
            <a:r>
              <a:rPr lang="fr-FR" sz="4800" i="1" dirty="0"/>
              <a:t> POUR NE PAS TRAITER DE LA pénibilité</a:t>
            </a:r>
          </a:p>
        </p:txBody>
      </p:sp>
    </p:spTree>
    <p:extLst>
      <p:ext uri="{BB962C8B-B14F-4D97-AF65-F5344CB8AC3E}">
        <p14:creationId xmlns:p14="http://schemas.microsoft.com/office/powerpoint/2010/main" val="316317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2E5E560-F71F-44D9-B96C-AC7A44758495}"/>
              </a:ext>
            </a:extLst>
          </p:cNvPr>
          <p:cNvSpPr>
            <a:spLocks noGrp="1"/>
          </p:cNvSpPr>
          <p:nvPr>
            <p:ph type="title"/>
          </p:nvPr>
        </p:nvSpPr>
        <p:spPr>
          <a:xfrm>
            <a:off x="1160227" y="389493"/>
            <a:ext cx="9875520" cy="933974"/>
          </a:xfrm>
        </p:spPr>
        <p:txBody>
          <a:bodyPr/>
          <a:lstStyle/>
          <a:p>
            <a:pPr algn="just"/>
            <a:r>
              <a:rPr lang="fr-FR" dirty="0"/>
              <a:t>Pour la CGT le travail est central</a:t>
            </a:r>
          </a:p>
        </p:txBody>
      </p:sp>
      <p:sp>
        <p:nvSpPr>
          <p:cNvPr id="3" name="Espace réservé du contenu 2">
            <a:extLst>
              <a:ext uri="{FF2B5EF4-FFF2-40B4-BE49-F238E27FC236}">
                <a16:creationId xmlns:a16="http://schemas.microsoft.com/office/drawing/2014/main" xmlns="" id="{711C17F9-DA60-4C1E-BF79-2D3CFAACF2A3}"/>
              </a:ext>
            </a:extLst>
          </p:cNvPr>
          <p:cNvSpPr>
            <a:spLocks noGrp="1"/>
          </p:cNvSpPr>
          <p:nvPr>
            <p:ph idx="1"/>
          </p:nvPr>
        </p:nvSpPr>
        <p:spPr>
          <a:xfrm>
            <a:off x="796954" y="1451295"/>
            <a:ext cx="10218918" cy="4644705"/>
          </a:xfrm>
        </p:spPr>
        <p:txBody>
          <a:bodyPr>
            <a:normAutofit fontScale="92500"/>
          </a:bodyPr>
          <a:lstStyle/>
          <a:p>
            <a:pPr algn="just">
              <a:lnSpc>
                <a:spcPts val="1800"/>
              </a:lnSpc>
            </a:pPr>
            <a:r>
              <a:rPr lang="fr-FR" sz="2300" dirty="0">
                <a:solidFill>
                  <a:schemeClr val="tx1"/>
                </a:solidFill>
              </a:rPr>
              <a:t>La course à la compétitivité provoque intensification et densification du travail. Si la santé des </a:t>
            </a:r>
            <a:r>
              <a:rPr lang="fr-FR" sz="2300" dirty="0" smtClean="0">
                <a:solidFill>
                  <a:schemeClr val="tx1"/>
                </a:solidFill>
              </a:rPr>
              <a:t>salarié.es se </a:t>
            </a:r>
            <a:r>
              <a:rPr lang="fr-FR" sz="2300" dirty="0">
                <a:solidFill>
                  <a:schemeClr val="tx1"/>
                </a:solidFill>
              </a:rPr>
              <a:t>dégrade à cause des risques du travail et aussi du fait qu’elles </a:t>
            </a:r>
            <a:r>
              <a:rPr lang="fr-FR" sz="2300" dirty="0" smtClean="0">
                <a:solidFill>
                  <a:schemeClr val="tx1"/>
                </a:solidFill>
              </a:rPr>
              <a:t>et ils </a:t>
            </a:r>
            <a:r>
              <a:rPr lang="fr-FR" sz="2300" dirty="0">
                <a:solidFill>
                  <a:schemeClr val="tx1"/>
                </a:solidFill>
              </a:rPr>
              <a:t>sont </a:t>
            </a:r>
            <a:r>
              <a:rPr lang="fr-FR" sz="2300" dirty="0" smtClean="0">
                <a:solidFill>
                  <a:schemeClr val="tx1"/>
                </a:solidFill>
              </a:rPr>
              <a:t>empêché.es </a:t>
            </a:r>
            <a:r>
              <a:rPr lang="fr-FR" sz="2300" dirty="0">
                <a:solidFill>
                  <a:schemeClr val="tx1"/>
                </a:solidFill>
              </a:rPr>
              <a:t>de faire un travail de qualité.</a:t>
            </a:r>
          </a:p>
          <a:p>
            <a:pPr algn="just">
              <a:lnSpc>
                <a:spcPts val="1800"/>
              </a:lnSpc>
            </a:pPr>
            <a:r>
              <a:rPr lang="fr-FR" sz="2300" dirty="0">
                <a:solidFill>
                  <a:schemeClr val="tx1"/>
                </a:solidFill>
              </a:rPr>
              <a:t>Les méthodes de « management », pour une productivité maximale, entraînent inévitablement un mal-être au travail qui nuit à la santé.</a:t>
            </a:r>
          </a:p>
          <a:p>
            <a:pPr algn="just">
              <a:lnSpc>
                <a:spcPts val="1800"/>
              </a:lnSpc>
            </a:pPr>
            <a:r>
              <a:rPr lang="fr-FR" sz="2300" b="1" dirty="0">
                <a:solidFill>
                  <a:schemeClr val="tx1"/>
                </a:solidFill>
              </a:rPr>
              <a:t>Le mal travail coûte 4 points de PIB, soit 100 milliards d'euros ! </a:t>
            </a:r>
            <a:r>
              <a:rPr lang="fr-FR" sz="2300" dirty="0">
                <a:solidFill>
                  <a:schemeClr val="tx1"/>
                </a:solidFill>
              </a:rPr>
              <a:t>L’augmentation massive des risques psychosociaux, des accidents de travail, des maladies professionnelles (amiante, plomb, produits chimiques...) ou encore des catastrophes comme AZF, </a:t>
            </a:r>
            <a:r>
              <a:rPr lang="fr-FR" sz="2300" dirty="0" err="1" smtClean="0">
                <a:solidFill>
                  <a:schemeClr val="tx1"/>
                </a:solidFill>
              </a:rPr>
              <a:t>Lubrizol</a:t>
            </a:r>
            <a:r>
              <a:rPr lang="fr-FR" sz="2300" dirty="0" smtClean="0">
                <a:solidFill>
                  <a:schemeClr val="tx1"/>
                </a:solidFill>
              </a:rPr>
              <a:t> </a:t>
            </a:r>
            <a:r>
              <a:rPr lang="fr-FR" sz="2300" dirty="0">
                <a:solidFill>
                  <a:schemeClr val="tx1"/>
                </a:solidFill>
              </a:rPr>
              <a:t>sont dues à des organisations du travail sous-traitées en cascade. </a:t>
            </a:r>
          </a:p>
          <a:p>
            <a:pPr algn="just">
              <a:lnSpc>
                <a:spcPts val="1800"/>
              </a:lnSpc>
            </a:pPr>
            <a:r>
              <a:rPr lang="fr-FR" sz="2300" dirty="0">
                <a:solidFill>
                  <a:schemeClr val="tx1"/>
                </a:solidFill>
              </a:rPr>
              <a:t>Pour la CGT, il importe d'affirmer fortement les liens entre les enjeux du travail et de la santé, intégrant la création d’un nouveau statut du travail </a:t>
            </a:r>
            <a:r>
              <a:rPr lang="fr-FR" sz="2300" dirty="0" smtClean="0">
                <a:solidFill>
                  <a:schemeClr val="tx1"/>
                </a:solidFill>
              </a:rPr>
              <a:t>salarié </a:t>
            </a:r>
            <a:r>
              <a:rPr lang="fr-FR" sz="2300" dirty="0">
                <a:solidFill>
                  <a:schemeClr val="tx1"/>
                </a:solidFill>
              </a:rPr>
              <a:t>et sa « sécurité sociale professionnelle ». Cette dernière doit permettre de rompre avec les notions de perte d'emploi et d'indemnités compensatrices au profit d'une conception de maintien dans l'emploi, de formation, de continuité et de progression de carrière.</a:t>
            </a:r>
          </a:p>
          <a:p>
            <a:pPr algn="just">
              <a:lnSpc>
                <a:spcPts val="1800"/>
              </a:lnSpc>
            </a:pPr>
            <a:r>
              <a:rPr lang="fr-FR" sz="2300" dirty="0">
                <a:solidFill>
                  <a:schemeClr val="tx1"/>
                </a:solidFill>
              </a:rPr>
              <a:t> Cette proposition s'intègre aujourd’hui </a:t>
            </a:r>
            <a:r>
              <a:rPr lang="fr-FR" sz="2300" dirty="0" smtClean="0">
                <a:solidFill>
                  <a:schemeClr val="tx1"/>
                </a:solidFill>
              </a:rPr>
              <a:t>dans notre </a:t>
            </a:r>
            <a:r>
              <a:rPr lang="fr-FR" sz="2300" dirty="0">
                <a:solidFill>
                  <a:schemeClr val="tx1"/>
                </a:solidFill>
              </a:rPr>
              <a:t>revendication d'un Code du travail du 21</a:t>
            </a:r>
            <a:r>
              <a:rPr lang="fr-FR" sz="2300" baseline="30000" dirty="0">
                <a:solidFill>
                  <a:schemeClr val="tx1"/>
                </a:solidFill>
              </a:rPr>
              <a:t>ème</a:t>
            </a:r>
            <a:r>
              <a:rPr lang="fr-FR" sz="2300" dirty="0">
                <a:solidFill>
                  <a:schemeClr val="tx1"/>
                </a:solidFill>
              </a:rPr>
              <a:t> siècle renforçant les droits des travailleurs.</a:t>
            </a:r>
          </a:p>
        </p:txBody>
      </p:sp>
      <p:sp>
        <p:nvSpPr>
          <p:cNvPr id="4" name="Espace réservé du pied de page 3">
            <a:extLst>
              <a:ext uri="{FF2B5EF4-FFF2-40B4-BE49-F238E27FC236}">
                <a16:creationId xmlns:a16="http://schemas.microsoft.com/office/drawing/2014/main" xmlns="" id="{8B39D01E-F60F-4199-8B3D-AC0B678A54D2}"/>
              </a:ext>
            </a:extLst>
          </p:cNvPr>
          <p:cNvSpPr>
            <a:spLocks noGrp="1"/>
          </p:cNvSpPr>
          <p:nvPr>
            <p:ph type="ftr" sz="quarter" idx="11"/>
          </p:nvPr>
        </p:nvSpPr>
        <p:spPr/>
        <p:txBody>
          <a:bodyPr/>
          <a:lstStyle/>
          <a:p>
            <a:r>
              <a:rPr lang="fr-FR"/>
              <a:t>PROJET CGT Comment financer nos propositions ?</a:t>
            </a:r>
          </a:p>
        </p:txBody>
      </p:sp>
      <p:sp>
        <p:nvSpPr>
          <p:cNvPr id="5" name="Espace réservé du numéro de diapositive 4">
            <a:extLst>
              <a:ext uri="{FF2B5EF4-FFF2-40B4-BE49-F238E27FC236}">
                <a16:creationId xmlns:a16="http://schemas.microsoft.com/office/drawing/2014/main" xmlns="" id="{8509EE60-7895-43E6-8AC8-026C9FE8A772}"/>
              </a:ext>
            </a:extLst>
          </p:cNvPr>
          <p:cNvSpPr>
            <a:spLocks noGrp="1"/>
          </p:cNvSpPr>
          <p:nvPr>
            <p:ph type="sldNum" sz="quarter" idx="12"/>
          </p:nvPr>
        </p:nvSpPr>
        <p:spPr/>
        <p:txBody>
          <a:bodyPr/>
          <a:lstStyle/>
          <a:p>
            <a:fld id="{2F5152DE-647B-464B-B810-9848372FEF49}" type="slidenum">
              <a:rPr lang="fr-FR" smtClean="0"/>
              <a:t>9</a:t>
            </a:fld>
            <a:endParaRPr lang="fr-FR"/>
          </a:p>
        </p:txBody>
      </p:sp>
    </p:spTree>
    <p:extLst>
      <p:ext uri="{BB962C8B-B14F-4D97-AF65-F5344CB8AC3E}">
        <p14:creationId xmlns:p14="http://schemas.microsoft.com/office/powerpoint/2010/main" val="2945010952"/>
      </p:ext>
    </p:extLst>
  </p:cSld>
  <p:clrMapOvr>
    <a:masterClrMapping/>
  </p:clrMapOvr>
</p:sld>
</file>

<file path=ppt/theme/theme1.xml><?xml version="1.0" encoding="utf-8"?>
<a:theme xmlns:a="http://schemas.openxmlformats.org/drawingml/2006/main" name="Thème1">
  <a:themeElements>
    <a:clrScheme name="Personnalisé 3">
      <a:dk1>
        <a:srgbClr val="323232"/>
      </a:dk1>
      <a:lt1>
        <a:sysClr val="window" lastClr="FFFFFF"/>
      </a:lt1>
      <a:dk2>
        <a:srgbClr val="323232"/>
      </a:dk2>
      <a:lt2>
        <a:srgbClr val="E5C243"/>
      </a:lt2>
      <a:accent1>
        <a:srgbClr val="C00000"/>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Base">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Thème1" id="{99C60612-143F-4431-9EF9-AE2EDAC1BEF0}" vid="{FEBA295E-E97E-4120-9D9C-ED77DB18E386}"/>
    </a:ext>
  </a:ext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ersonnalisé 3">
    <a:dk1>
      <a:srgbClr val="323232"/>
    </a:dk1>
    <a:lt1>
      <a:sysClr val="window" lastClr="FFFFFF"/>
    </a:lt1>
    <a:dk2>
      <a:srgbClr val="323232"/>
    </a:dk2>
    <a:lt2>
      <a:srgbClr val="E5C243"/>
    </a:lt2>
    <a:accent1>
      <a:srgbClr val="C00000"/>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docProps/app.xml><?xml version="1.0" encoding="utf-8"?>
<Properties xmlns="http://schemas.openxmlformats.org/officeDocument/2006/extended-properties" xmlns:vt="http://schemas.openxmlformats.org/officeDocument/2006/docPropsVTypes">
  <Template>Thème1</Template>
  <TotalTime>5505</TotalTime>
  <Words>2634</Words>
  <Application>Microsoft Office PowerPoint</Application>
  <PresentationFormat>Grand écran</PresentationFormat>
  <Paragraphs>191</Paragraphs>
  <Slides>27</Slides>
  <Notes>1</Notes>
  <HiddenSlides>0</HiddenSlides>
  <MMClips>0</MMClips>
  <ScaleCrop>false</ScaleCrop>
  <HeadingPairs>
    <vt:vector size="6" baseType="variant">
      <vt:variant>
        <vt:lpstr>Polices utilisées</vt:lpstr>
      </vt:variant>
      <vt:variant>
        <vt:i4>4</vt:i4>
      </vt:variant>
      <vt:variant>
        <vt:lpstr>Thème</vt:lpstr>
      </vt:variant>
      <vt:variant>
        <vt:i4>2</vt:i4>
      </vt:variant>
      <vt:variant>
        <vt:lpstr>Titres des diapositives</vt:lpstr>
      </vt:variant>
      <vt:variant>
        <vt:i4>27</vt:i4>
      </vt:variant>
    </vt:vector>
  </HeadingPairs>
  <TitlesOfParts>
    <vt:vector size="33" baseType="lpstr">
      <vt:lpstr>Arial</vt:lpstr>
      <vt:lpstr>Calibri</vt:lpstr>
      <vt:lpstr>Calibri Light</vt:lpstr>
      <vt:lpstr>Corbel</vt:lpstr>
      <vt:lpstr>Thème1</vt:lpstr>
      <vt:lpstr>Conception personnalisée</vt:lpstr>
      <vt:lpstr>Retraite  Comment financer l’amélioration de notre système de retraite actuel ?</vt:lpstr>
      <vt:lpstr>La CGT et les retraites</vt:lpstr>
      <vt:lpstr>Conquérir un haut niveau de droits à la retraite nécessite (Repères revendicatifs fiche n°23) :  </vt:lpstr>
      <vt:lpstr>Les propositions revendicatives CGT </vt:lpstr>
      <vt:lpstr>Les propositions revendicatives CGT </vt:lpstr>
      <vt:lpstr>Les propositions revendicatives CGT </vt:lpstr>
      <vt:lpstr>Les propositions revendicatives CGT </vt:lpstr>
      <vt:lpstr>Emploi des seniors pénibilité</vt:lpstr>
      <vt:lpstr>Pour la CGT le travail est central</vt:lpstr>
      <vt:lpstr>L’emploi des « Séniors »</vt:lpstr>
      <vt:lpstr>La reconnaissance de la pénibilité</vt:lpstr>
      <vt:lpstr>De nombreuses incertitudes sur le financement du projet du gouvernement</vt:lpstr>
      <vt:lpstr>Baisse du plafond de la Sécurité sociale, 4,5 milliards d’euros en moins chaque année </vt:lpstr>
      <vt:lpstr>Harmonisation des taux de cotisations patronales, des dizaines de milliards en question</vt:lpstr>
      <vt:lpstr>Quid des cotisations des régimes dits spéciaux?</vt:lpstr>
      <vt:lpstr>Les coûts cachés des réformes des retraites</vt:lpstr>
      <vt:lpstr>Une urgence budgétaire sur les retraites ?</vt:lpstr>
      <vt:lpstr>Pas d’urgence budgétaire</vt:lpstr>
      <vt:lpstr>Fake news autour des 12 milliards annoncés par le gouvernement ?</vt:lpstr>
      <vt:lpstr>150 milliards de réserves</vt:lpstr>
      <vt:lpstr>Nos solutions de financement</vt:lpstr>
      <vt:lpstr>Un choc salarial pour la justice sociale et pour nos retraites </vt:lpstr>
      <vt:lpstr>Une revalorisation salariale pour la justice sociale et pour nos retraites</vt:lpstr>
      <vt:lpstr>Lutter contre le chômage et investir dans des emplois de qualité</vt:lpstr>
      <vt:lpstr>Augmenter les cotisations sociales pour stabiliser à long-terme le système</vt:lpstr>
      <vt:lpstr>La mise à contribution du capital</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contentieux portés  par la Confédération</dc:title>
  <dc:creator>Utilisateur</dc:creator>
  <cp:lastModifiedBy>Malika DULIO</cp:lastModifiedBy>
  <cp:revision>78</cp:revision>
  <dcterms:created xsi:type="dcterms:W3CDTF">2019-04-26T07:46:16Z</dcterms:created>
  <dcterms:modified xsi:type="dcterms:W3CDTF">2020-02-13T14:22:57Z</dcterms:modified>
</cp:coreProperties>
</file>